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497" r:id="rId2"/>
    <p:sldId id="472" r:id="rId3"/>
    <p:sldId id="525" r:id="rId4"/>
    <p:sldId id="500" r:id="rId5"/>
    <p:sldId id="730" r:id="rId6"/>
    <p:sldId id="729" r:id="rId7"/>
    <p:sldId id="723" r:id="rId8"/>
    <p:sldId id="724" r:id="rId9"/>
    <p:sldId id="725" r:id="rId10"/>
    <p:sldId id="731" r:id="rId11"/>
    <p:sldId id="726" r:id="rId12"/>
    <p:sldId id="727" r:id="rId13"/>
    <p:sldId id="728" r:id="rId14"/>
    <p:sldId id="738" r:id="rId15"/>
    <p:sldId id="735" r:id="rId16"/>
    <p:sldId id="736" r:id="rId17"/>
    <p:sldId id="737" r:id="rId18"/>
    <p:sldId id="739" r:id="rId19"/>
    <p:sldId id="758" r:id="rId20"/>
    <p:sldId id="473" r:id="rId21"/>
    <p:sldId id="740" r:id="rId22"/>
    <p:sldId id="741" r:id="rId23"/>
    <p:sldId id="742" r:id="rId24"/>
    <p:sldId id="743" r:id="rId25"/>
    <p:sldId id="744" r:id="rId26"/>
    <p:sldId id="745" r:id="rId27"/>
    <p:sldId id="747" r:id="rId28"/>
    <p:sldId id="748" r:id="rId29"/>
    <p:sldId id="749" r:id="rId30"/>
    <p:sldId id="750" r:id="rId31"/>
    <p:sldId id="751" r:id="rId32"/>
    <p:sldId id="752" r:id="rId33"/>
    <p:sldId id="753" r:id="rId34"/>
    <p:sldId id="754" r:id="rId35"/>
    <p:sldId id="755" r:id="rId36"/>
    <p:sldId id="756" r:id="rId37"/>
    <p:sldId id="757" r:id="rId38"/>
    <p:sldId id="685" r:id="rId39"/>
    <p:sldId id="703" r:id="rId40"/>
    <p:sldId id="732" r:id="rId41"/>
    <p:sldId id="733" r:id="rId42"/>
    <p:sldId id="684" r:id="rId43"/>
    <p:sldId id="705"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9CBE1"/>
    <a:srgbClr val="BABCCA"/>
    <a:srgbClr val="A3A5B9"/>
    <a:srgbClr val="FF80A0"/>
    <a:srgbClr val="FF3300"/>
    <a:srgbClr val="FF7C80"/>
    <a:srgbClr val="EA0000"/>
    <a:srgbClr val="40C080"/>
    <a:srgbClr val="FF4000"/>
    <a:srgbClr val="F2F2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5" autoAdjust="0"/>
    <p:restoredTop sz="84087" autoAdjust="0"/>
  </p:normalViewPr>
  <p:slideViewPr>
    <p:cSldViewPr>
      <p:cViewPr>
        <p:scale>
          <a:sx n="80" d="100"/>
          <a:sy n="80" d="100"/>
        </p:scale>
        <p:origin x="-882" y="-42"/>
      </p:cViewPr>
      <p:guideLst>
        <p:guide orient="horz" pos="2160"/>
        <p:guide pos="2880"/>
      </p:guideLst>
    </p:cSldViewPr>
  </p:slideViewPr>
  <p:outlineViewPr>
    <p:cViewPr>
      <p:scale>
        <a:sx n="33" d="100"/>
        <a:sy n="33" d="100"/>
      </p:scale>
      <p:origin x="0" y="2997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8" d="100"/>
          <a:sy n="58" d="100"/>
        </p:scale>
        <p:origin x="-2592"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03F51A7E-C9B6-403D-94E5-9F93F39D0C9D}" type="datetimeFigureOut">
              <a:rPr lang="en-US" smtClean="0"/>
              <a:pPr/>
              <a:t>2/23/2012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6FFFD011-EAFC-46FF-BD79-9293FAB85F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defTabSz="957468">
              <a:defRPr/>
            </a:pPr>
            <a:r>
              <a:rPr lang="en-US" dirty="0" smtClean="0"/>
              <a:t>Now we know where the light comes from at </a:t>
            </a:r>
            <a:r>
              <a:rPr lang="en-US" b="1" dirty="0" smtClean="0"/>
              <a:t>p</a:t>
            </a:r>
            <a:r>
              <a:rPr lang="en-US" dirty="0" smtClean="0"/>
              <a:t>. But we want to compute how much of it is reflected towards the camera. This is determined by the surface material reflectance properties.</a:t>
            </a:r>
            <a:endParaRPr lang="cs-CZ"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dirty="0" smtClean="0"/>
              <a:t>The material reflectance determines the surface’s response to incoming light. The spheres on the right are all illuminated the same – their varying appearance is entirely determined by their different material properties. In physically-based image synthesis (rendering), the most common way to mathematically describe material reflectance characteristics is the BRDF – bidirectional reflectance distribution function.</a:t>
            </a:r>
            <a:endParaRPr lang="cs-CZ" dirty="0" smtClean="0"/>
          </a:p>
          <a:p>
            <a:pPr eaLnBrk="1" hangingPunct="1"/>
            <a:endParaRPr lang="cs-CZ"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defTabSz="957468">
              <a:defRPr/>
            </a:pPr>
            <a:r>
              <a:rPr lang="en-US" dirty="0" smtClean="0"/>
              <a:t>Now we know where the light comes from at </a:t>
            </a:r>
            <a:r>
              <a:rPr lang="en-US" b="1" dirty="0" smtClean="0"/>
              <a:t>p</a:t>
            </a:r>
            <a:r>
              <a:rPr lang="en-US" dirty="0" smtClean="0"/>
              <a:t>. But we want to compute how much of it is reflected towards the camera. This is determined by the surface material reflectance properties.</a:t>
            </a:r>
            <a:endParaRPr lang="cs-CZ"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cs-CZ" dirty="0" smtClean="0"/>
          </a:p>
        </p:txBody>
      </p:sp>
      <p:sp>
        <p:nvSpPr>
          <p:cNvPr id="59396" name="Zástupný symbol pro datum 3"/>
          <p:cNvSpPr>
            <a:spLocks noGrp="1"/>
          </p:cNvSpPr>
          <p:nvPr>
            <p:ph type="dt" sz="quarter" idx="1"/>
          </p:nvPr>
        </p:nvSpPr>
        <p:spPr>
          <a:noFill/>
        </p:spPr>
        <p:txBody>
          <a:bodyPr/>
          <a:lstStyle/>
          <a:p>
            <a:r>
              <a:rPr lang="en-US"/>
              <a:t>August 2008</a:t>
            </a:r>
            <a:endParaRPr lang="cs-CZ"/>
          </a:p>
        </p:txBody>
      </p:sp>
      <p:sp>
        <p:nvSpPr>
          <p:cNvPr id="59397" name="Zástupný symbol pro zápatí 4"/>
          <p:cNvSpPr>
            <a:spLocks noGrp="1"/>
          </p:cNvSpPr>
          <p:nvPr>
            <p:ph type="ftr" sz="quarter" idx="4"/>
          </p:nvPr>
        </p:nvSpPr>
        <p:spPr>
          <a:noFill/>
        </p:spPr>
        <p:txBody>
          <a:bodyPr/>
          <a:lstStyle/>
          <a:p>
            <a:r>
              <a:rPr lang="en-US"/>
              <a:t>J. K</a:t>
            </a:r>
            <a:r>
              <a:rPr lang="cs-CZ"/>
              <a:t>řivánek</a:t>
            </a:r>
          </a:p>
        </p:txBody>
      </p:sp>
      <p:sp>
        <p:nvSpPr>
          <p:cNvPr id="59398" name="Zástupný symbol pro záhlaví 5"/>
          <p:cNvSpPr>
            <a:spLocks noGrp="1"/>
          </p:cNvSpPr>
          <p:nvPr>
            <p:ph type="hdr" sz="quarter"/>
          </p:nvPr>
        </p:nvSpPr>
        <p:spPr>
          <a:noFill/>
        </p:spPr>
        <p:txBody>
          <a:bodyPr/>
          <a:lstStyle/>
          <a:p>
            <a:r>
              <a:rPr lang="cs-CZ"/>
              <a:t>Practical Global Illumination With Irradiance Caching </a:t>
            </a:r>
            <a:endParaRPr lang="en-US"/>
          </a:p>
          <a:p>
            <a:r>
              <a:rPr lang="en-US"/>
              <a:t>(SIGGRAPH 2008 Class)</a:t>
            </a:r>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defTabSz="957468">
              <a:defRPr/>
            </a:pPr>
            <a:r>
              <a:rPr lang="en-US" dirty="0" smtClean="0"/>
              <a:t>We want to compute the amount of light going from </a:t>
            </a:r>
            <a:r>
              <a:rPr lang="en-US" b="1" dirty="0" smtClean="0"/>
              <a:t>p</a:t>
            </a:r>
            <a:r>
              <a:rPr lang="en-US" dirty="0" smtClean="0"/>
              <a:t> towards the camera. Assuming we know how much light is coming to </a:t>
            </a:r>
            <a:r>
              <a:rPr lang="en-US" b="1" dirty="0" smtClean="0"/>
              <a:t>p</a:t>
            </a:r>
            <a:r>
              <a:rPr lang="en-US" dirty="0" smtClean="0"/>
              <a:t> from all possible directions (the incoming hemisphere), the reflected light can be computed by evaluating the illumination integral: For each incoming direction, we multiply the radiance from that direction by the BRDF and the cosine term. To get the total amount of reflected light, we sum (integrate) these contributions over all incoming directions. Then we add the self emitted light at </a:t>
            </a:r>
            <a:r>
              <a:rPr lang="en-US" b="1" dirty="0" smtClean="0"/>
              <a:t>p</a:t>
            </a:r>
            <a:r>
              <a:rPr lang="en-US" dirty="0" smtClean="0"/>
              <a:t> (in case </a:t>
            </a:r>
            <a:r>
              <a:rPr lang="en-US" b="1" dirty="0" smtClean="0"/>
              <a:t>p</a:t>
            </a:r>
            <a:r>
              <a:rPr lang="en-US" dirty="0" smtClean="0"/>
              <a:t> is on the light source) and we have the total amount of light going from </a:t>
            </a:r>
            <a:r>
              <a:rPr lang="en-US" b="1" dirty="0" smtClean="0"/>
              <a:t>p</a:t>
            </a:r>
            <a:r>
              <a:rPr lang="en-US" dirty="0" smtClean="0"/>
              <a:t> towards the camera.</a:t>
            </a:r>
            <a:endParaRPr lang="cs-CZ" dirty="0" smtClean="0"/>
          </a:p>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defTabSz="957468">
              <a:defRPr/>
            </a:pPr>
            <a:r>
              <a:rPr lang="en-US" dirty="0" smtClean="0"/>
              <a:t>We made an important assumption in computing the illumination integral. We assumed that we know how much light is coming to </a:t>
            </a:r>
            <a:r>
              <a:rPr lang="en-US" b="1" dirty="0" smtClean="0"/>
              <a:t>p</a:t>
            </a:r>
            <a:r>
              <a:rPr lang="en-US" dirty="0" smtClean="0"/>
              <a:t> from each direction. But how do we find this out? Taking advantage of the fact that </a:t>
            </a:r>
            <a:r>
              <a:rPr lang="en-US" i="1" dirty="0" smtClean="0"/>
              <a:t>radiance does not change along straight lines</a:t>
            </a:r>
            <a:r>
              <a:rPr lang="en-US" dirty="0" smtClean="0"/>
              <a:t>, we see that the incoming radiance from direction </a:t>
            </a:r>
            <a:r>
              <a:rPr lang="en-US" dirty="0" err="1" smtClean="0"/>
              <a:t>w</a:t>
            </a:r>
            <a:r>
              <a:rPr lang="en-US" baseline="-25000" dirty="0" err="1" smtClean="0"/>
              <a:t>i</a:t>
            </a:r>
            <a:r>
              <a:rPr lang="en-US" dirty="0" smtClean="0"/>
              <a:t> is equal to the outgoing radiance at a point </a:t>
            </a:r>
            <a:r>
              <a:rPr lang="en-US" b="1" dirty="0" smtClean="0"/>
              <a:t>p</a:t>
            </a:r>
            <a:r>
              <a:rPr lang="en-US" dirty="0" smtClean="0"/>
              <a:t>’ visible from </a:t>
            </a:r>
            <a:r>
              <a:rPr lang="en-US" b="1" dirty="0" smtClean="0"/>
              <a:t>p</a:t>
            </a:r>
            <a:r>
              <a:rPr lang="en-US" dirty="0" smtClean="0"/>
              <a:t> along </a:t>
            </a:r>
            <a:r>
              <a:rPr lang="en-US" dirty="0" err="1" smtClean="0"/>
              <a:t>w</a:t>
            </a:r>
            <a:r>
              <a:rPr lang="en-US" i="1" baseline="-25000" dirty="0" err="1" smtClean="0"/>
              <a:t>i</a:t>
            </a:r>
            <a:r>
              <a:rPr lang="en-US" dirty="0" smtClean="0"/>
              <a:t>. </a:t>
            </a:r>
            <a:endParaRPr lang="cs-CZ" dirty="0" smtClean="0"/>
          </a:p>
          <a:p>
            <a:pPr eaLnBrk="1" hangingPunct="1"/>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defTabSz="957468">
              <a:defRPr/>
            </a:pPr>
            <a:r>
              <a:rPr lang="en-US" dirty="0" smtClean="0"/>
              <a:t>We made an important assumption in computing the illumination integral. We assumed that we know how much light is coming to </a:t>
            </a:r>
            <a:r>
              <a:rPr lang="en-US" b="1" dirty="0" smtClean="0"/>
              <a:t>p</a:t>
            </a:r>
            <a:r>
              <a:rPr lang="en-US" dirty="0" smtClean="0"/>
              <a:t> from each direction. But how do we find this out? Taking advantage of the fact that </a:t>
            </a:r>
            <a:r>
              <a:rPr lang="en-US" i="1" dirty="0" smtClean="0"/>
              <a:t>radiance does not change along straight lines</a:t>
            </a:r>
            <a:r>
              <a:rPr lang="en-US" dirty="0" smtClean="0"/>
              <a:t>, we see that the incoming radiance from direction </a:t>
            </a:r>
            <a:r>
              <a:rPr lang="en-US" dirty="0" err="1" smtClean="0"/>
              <a:t>w</a:t>
            </a:r>
            <a:r>
              <a:rPr lang="en-US" baseline="-25000" dirty="0" err="1" smtClean="0"/>
              <a:t>i</a:t>
            </a:r>
            <a:r>
              <a:rPr lang="en-US" dirty="0" smtClean="0"/>
              <a:t> is equal to the outgoing radiance at a point </a:t>
            </a:r>
            <a:r>
              <a:rPr lang="en-US" b="1" dirty="0" smtClean="0"/>
              <a:t>p</a:t>
            </a:r>
            <a:r>
              <a:rPr lang="en-US" dirty="0" smtClean="0"/>
              <a:t>’ visible from </a:t>
            </a:r>
            <a:r>
              <a:rPr lang="en-US" b="1" dirty="0" smtClean="0"/>
              <a:t>p</a:t>
            </a:r>
            <a:r>
              <a:rPr lang="en-US" dirty="0" smtClean="0"/>
              <a:t> along </a:t>
            </a:r>
            <a:r>
              <a:rPr lang="en-US" dirty="0" err="1" smtClean="0"/>
              <a:t>w</a:t>
            </a:r>
            <a:r>
              <a:rPr lang="en-US" i="1" baseline="-25000" dirty="0" err="1" smtClean="0"/>
              <a:t>i</a:t>
            </a:r>
            <a:r>
              <a:rPr lang="en-US" dirty="0" smtClean="0"/>
              <a:t>. </a:t>
            </a:r>
            <a:endParaRPr lang="cs-CZ" dirty="0" smtClean="0"/>
          </a:p>
          <a:p>
            <a:pPr eaLnBrk="1" hangingPunct="1"/>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dirty="0" smtClean="0"/>
              <a:t>We have transformed the question of “how much light is coming to</a:t>
            </a:r>
            <a:r>
              <a:rPr lang="en-US" baseline="0" dirty="0" smtClean="0"/>
              <a:t> </a:t>
            </a:r>
            <a:r>
              <a:rPr lang="en-US" b="1" baseline="0" dirty="0" smtClean="0"/>
              <a:t>p</a:t>
            </a:r>
            <a:r>
              <a:rPr lang="en-US" b="0" baseline="0" dirty="0" smtClean="0"/>
              <a:t> from some direction</a:t>
            </a:r>
            <a:r>
              <a:rPr lang="en-US" baseline="0" dirty="0" smtClean="0"/>
              <a:t>” into “how much light is leaving </a:t>
            </a:r>
            <a:r>
              <a:rPr lang="en-US" b="1" baseline="0" dirty="0" smtClean="0"/>
              <a:t>p’</a:t>
            </a:r>
            <a:r>
              <a:rPr lang="en-US" baseline="0" dirty="0" smtClean="0"/>
              <a:t> into the opposite direction”. To answer the latter question, we apply the illumination integral once again at </a:t>
            </a:r>
            <a:r>
              <a:rPr lang="en-US" b="1" baseline="0" dirty="0" smtClean="0"/>
              <a:t>p’</a:t>
            </a:r>
            <a:r>
              <a:rPr lang="en-US" baseline="0" dirty="0" smtClean="0"/>
              <a:t>, in a recursive fashion. We can see that light transport is a recursive procedure, where each recursion level corresponds to one reflection of light.</a:t>
            </a:r>
            <a:endParaRPr lang="cs-CZ"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dirty="0" smtClean="0"/>
              <a:t>We have transformed the question of “how much light is coming to</a:t>
            </a:r>
            <a:r>
              <a:rPr lang="en-US" baseline="0" dirty="0" smtClean="0"/>
              <a:t> </a:t>
            </a:r>
            <a:r>
              <a:rPr lang="en-US" b="1" baseline="0" dirty="0" smtClean="0"/>
              <a:t>p</a:t>
            </a:r>
            <a:r>
              <a:rPr lang="en-US" b="0" baseline="0" dirty="0" smtClean="0"/>
              <a:t> from some direction</a:t>
            </a:r>
            <a:r>
              <a:rPr lang="en-US" baseline="0" dirty="0" smtClean="0"/>
              <a:t>” into “how much light is leaving </a:t>
            </a:r>
            <a:r>
              <a:rPr lang="en-US" b="1" baseline="0" dirty="0" smtClean="0"/>
              <a:t>p’</a:t>
            </a:r>
            <a:r>
              <a:rPr lang="en-US" baseline="0" dirty="0" smtClean="0"/>
              <a:t> into the opposite direction”. To answer the latter question, we apply the illumination integral once again at </a:t>
            </a:r>
            <a:r>
              <a:rPr lang="en-US" b="1" baseline="0" dirty="0" smtClean="0"/>
              <a:t>p’</a:t>
            </a:r>
            <a:r>
              <a:rPr lang="en-US" baseline="0" dirty="0" smtClean="0"/>
              <a:t>, in a recursive fashion. We can see that light transport is a recursive procedure, where each recursion level corresponds to one reflection of light.</a:t>
            </a:r>
            <a:endParaRPr lang="cs-CZ"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dirty="0" smtClean="0"/>
              <a:t>This talk is about global illumination (GI),</a:t>
            </a:r>
            <a:r>
              <a:rPr lang="en-US" baseline="0" dirty="0" smtClean="0"/>
              <a:t> which, in the layman’s terms, is due to light bouncing around in a scene. Depending on objects’ shapes and materials, GI can give rise to all sorts of visual effects some of which are shown here. </a:t>
            </a:r>
            <a:endParaRPr lang="cs-CZ"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lang="en-US" smtClean="0">
                <a:latin typeface="Arial" pitchFamily="34" charset="0"/>
              </a:rPr>
              <a:t>Although the rendering equation is at the heart of all theoretical analyses of global illumination, our solution strategy – recursive ray tracing – is much more reminiscent of the illumination integral. At each point of the scene, we want to estimate the outgoing light. In order to do this, we want to numerically evaluate the illumination integral.  So we shoot secondary rays, which are ‘samples’ of the incoming radiance. These samples are then multiplied by the BRDF and averaged to numerically estimate the outgoing radiance.</a:t>
            </a:r>
          </a:p>
          <a:p>
            <a:pPr eaLnBrk="1" hangingPunct="1"/>
            <a:r>
              <a:rPr lang="en-US" smtClean="0">
                <a:latin typeface="Arial" pitchFamily="34" charset="0"/>
              </a:rPr>
              <a:t>For each of these secondary rays, we need to evaluated the outgoing radiance at a point where they intersect the scene. So we use the same procedure recursively again and again. The recursion can be limited since each light reflection takes away some of the transported light energy. So after couple of reflections, the contribution of light to the image becomes insignificant.</a:t>
            </a:r>
            <a:endParaRPr lang="cs-CZ" smtClean="0">
              <a:latin typeface="Arial" pitchFamily="34" charset="0"/>
            </a:endParaRPr>
          </a:p>
        </p:txBody>
      </p:sp>
      <p:sp>
        <p:nvSpPr>
          <p:cNvPr id="60420" name="Zástupný symbol pro datum 3"/>
          <p:cNvSpPr>
            <a:spLocks noGrp="1"/>
          </p:cNvSpPr>
          <p:nvPr>
            <p:ph type="dt" sz="quarter" idx="1"/>
          </p:nvPr>
        </p:nvSpPr>
        <p:spPr>
          <a:noFill/>
        </p:spPr>
        <p:txBody>
          <a:bodyPr/>
          <a:lstStyle/>
          <a:p>
            <a:r>
              <a:rPr lang="en-US" smtClean="0">
                <a:latin typeface="Arial" pitchFamily="34" charset="0"/>
              </a:rPr>
              <a:t>August 2008</a:t>
            </a:r>
            <a:endParaRPr lang="cs-CZ" smtClean="0">
              <a:latin typeface="Arial" pitchFamily="34" charset="0"/>
            </a:endParaRPr>
          </a:p>
        </p:txBody>
      </p:sp>
      <p:sp>
        <p:nvSpPr>
          <p:cNvPr id="60421" name="Zástupný symbol pro zápatí 4"/>
          <p:cNvSpPr>
            <a:spLocks noGrp="1"/>
          </p:cNvSpPr>
          <p:nvPr>
            <p:ph type="ftr" sz="quarter" idx="4"/>
          </p:nvPr>
        </p:nvSpPr>
        <p:spPr>
          <a:noFill/>
        </p:spPr>
        <p:txBody>
          <a:bodyPr/>
          <a:lstStyle/>
          <a:p>
            <a:r>
              <a:rPr lang="en-US" smtClean="0">
                <a:latin typeface="Arial" pitchFamily="34" charset="0"/>
              </a:rPr>
              <a:t>J. K</a:t>
            </a:r>
            <a:r>
              <a:rPr lang="cs-CZ" smtClean="0">
                <a:latin typeface="Arial" pitchFamily="34" charset="0"/>
              </a:rPr>
              <a:t>řivánek</a:t>
            </a:r>
          </a:p>
        </p:txBody>
      </p:sp>
      <p:sp>
        <p:nvSpPr>
          <p:cNvPr id="60422" name="Zástupný symbol pro záhlaví 5"/>
          <p:cNvSpPr>
            <a:spLocks noGrp="1"/>
          </p:cNvSpPr>
          <p:nvPr>
            <p:ph type="hdr" sz="quarter"/>
          </p:nvPr>
        </p:nvSpPr>
        <p:spPr>
          <a:noFill/>
        </p:spPr>
        <p:txBody>
          <a:bodyPr/>
          <a:lstStyle/>
          <a:p>
            <a:r>
              <a:rPr lang="cs-CZ" smtClean="0">
                <a:latin typeface="Arial" pitchFamily="34" charset="0"/>
              </a:rPr>
              <a:t>Practical Global Illumination With Irradiance Caching </a:t>
            </a:r>
            <a:endParaRPr lang="en-US" smtClean="0">
              <a:latin typeface="Arial" pitchFamily="34" charset="0"/>
            </a:endParaRPr>
          </a:p>
          <a:p>
            <a:r>
              <a:rPr lang="en-US" smtClean="0">
                <a:latin typeface="Arial" pitchFamily="34" charset="0"/>
              </a:rPr>
              <a:t>(SIGGRAPH 2008 Class)</a:t>
            </a:r>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less contrived example</a:t>
            </a:r>
            <a:r>
              <a:rPr lang="en-US" baseline="0" dirty="0" smtClean="0"/>
              <a:t> </a:t>
            </a:r>
            <a:r>
              <a:rPr lang="en-US" dirty="0" smtClean="0"/>
              <a:t>of global illumination, due to Michael </a:t>
            </a:r>
            <a:r>
              <a:rPr lang="en-US" dirty="0" err="1" smtClean="0"/>
              <a:t>Bunnell</a:t>
            </a:r>
            <a:r>
              <a:rPr lang="en-US" dirty="0" smtClean="0"/>
              <a:t>, is shown here. The </a:t>
            </a:r>
            <a:r>
              <a:rPr lang="en-US" baseline="0" dirty="0" smtClean="0"/>
              <a:t>diffuse inter-reflections provide subtle details in illumination that may often go unnoticed, but without which the image would look strange: smooth illumination gradients, colors in shadows, and color-bleeding.</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is GI important?</a:t>
            </a:r>
            <a:r>
              <a:rPr lang="en-US" baseline="0" dirty="0" smtClean="0"/>
              <a:t> Essentially any application that uses CG rendering also uses global illumination.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dirty="0" smtClean="0"/>
              <a:t>Let us now briefly review some</a:t>
            </a:r>
            <a:r>
              <a:rPr lang="en-US" baseline="0" dirty="0" smtClean="0"/>
              <a:t> basic terms of GI computation.  </a:t>
            </a:r>
            <a:r>
              <a:rPr lang="en-US" dirty="0" smtClean="0"/>
              <a:t>Given the description of a scene, the goal of realistic rendering is to compute the amount of light reflected from visible scene surfaces that arrives to the virtual camera through image pixels. This light determines the color of image pixels.</a:t>
            </a:r>
            <a:endParaRPr lang="cs-CZ" dirty="0" smtClean="0"/>
          </a:p>
          <a:p>
            <a:pPr eaLnBrk="1" hangingPunct="1"/>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defTabSz="957468">
              <a:defRPr/>
            </a:pPr>
            <a:r>
              <a:rPr lang="en-US" dirty="0" smtClean="0"/>
              <a:t>Focusing on one such point, where does the light come from?  Surely, it comes directly from the light sources placed in the scene – this is called the </a:t>
            </a:r>
            <a:r>
              <a:rPr lang="en-US" i="1" dirty="0" smtClean="0"/>
              <a:t>direct illumination</a:t>
            </a:r>
            <a:r>
              <a:rPr lang="en-US" dirty="0" smtClean="0"/>
              <a:t>. But light can also</a:t>
            </a:r>
            <a:r>
              <a:rPr lang="en-US" baseline="0" dirty="0" smtClean="0"/>
              <a:t> arrive from any scene surface, </a:t>
            </a:r>
            <a:r>
              <a:rPr lang="en-US" dirty="0" smtClean="0"/>
              <a:t>after being reflected several times.</a:t>
            </a:r>
            <a:r>
              <a:rPr lang="en-US" baseline="0" dirty="0" smtClean="0"/>
              <a:t> </a:t>
            </a:r>
            <a:r>
              <a:rPr lang="en-US" dirty="0" smtClean="0"/>
              <a:t>This is the </a:t>
            </a:r>
            <a:r>
              <a:rPr lang="en-US" i="1" dirty="0" smtClean="0"/>
              <a:t>indirect illumination</a:t>
            </a:r>
            <a:r>
              <a:rPr lang="en-US" dirty="0" smtClean="0"/>
              <a:t>. </a:t>
            </a:r>
            <a:endParaRPr lang="cs-CZ" dirty="0" smtClean="0"/>
          </a:p>
          <a:p>
            <a:pPr eaLnBrk="1" hangingPunct="1"/>
            <a:endParaRPr lang="cs-CZ"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fld id="{16106F34-6F2F-4716-A7EC-D1845DD5D1E7}" type="datetime1">
              <a:rPr lang="en-US" smtClean="0">
                <a:solidFill>
                  <a:srgbClr val="FFFFFF"/>
                </a:solidFill>
              </a:rPr>
              <a:pPr/>
              <a:t>2/23/2012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63399A5-7D58-400F-8222-FEFF6E9CA5C1}"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BA6DD5-FE61-4175-B03F-1CC9B25B9BC9}" type="datetime1">
              <a:rPr lang="en-US" smtClean="0">
                <a:solidFill>
                  <a:srgbClr val="FFFFFF"/>
                </a:solidFill>
              </a:rPr>
              <a:pPr/>
              <a:t>2/23/2012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0C64734-04E5-4469-84B3-FDA2A4F259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DA63EF-7E45-4746-8F0F-B1C6F7BF4391}" type="datetime1">
              <a:rPr lang="en-US" smtClean="0">
                <a:solidFill>
                  <a:srgbClr val="FFFFFF"/>
                </a:solidFill>
              </a:rPr>
              <a:pPr/>
              <a:t>2/23/2012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D78FABDB-0B8B-4DCD-84FD-A21B9084C91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7838"/>
          </a:xfrm>
        </p:spPr>
        <p:txBody>
          <a:bodyPr/>
          <a:lstStyle>
            <a:lvl1pPr>
              <a:defRPr/>
            </a:lvl1pPr>
          </a:lstStyle>
          <a:p>
            <a:fld id="{4939ACD8-81E7-4309-B844-698C817E5062}" type="datetime1">
              <a:rPr lang="en-US" smtClean="0">
                <a:solidFill>
                  <a:srgbClr val="FFFFFF"/>
                </a:solidFill>
              </a:rPr>
              <a:pPr/>
              <a:t>2/23/2012</a:t>
            </a:fld>
            <a:endParaRPr lang="en-US">
              <a:solidFill>
                <a:srgbClr val="FFFFFF"/>
              </a:solidFill>
            </a:endParaRPr>
          </a:p>
        </p:txBody>
      </p:sp>
      <p:sp>
        <p:nvSpPr>
          <p:cNvPr id="3" name="Slide Number Placeholder 2"/>
          <p:cNvSpPr>
            <a:spLocks noGrp="1"/>
          </p:cNvSpPr>
          <p:nvPr>
            <p:ph type="sldNum" sz="quarter" idx="11"/>
          </p:nvPr>
        </p:nvSpPr>
        <p:spPr>
          <a:xfrm>
            <a:off x="6492875" y="136525"/>
            <a:ext cx="2133600" cy="477838"/>
          </a:xfrm>
        </p:spPr>
        <p:txBody>
          <a:bodyPr/>
          <a:lstStyle>
            <a:lvl1pPr>
              <a:defRPr/>
            </a:lvl1pPr>
          </a:lstStyle>
          <a:p>
            <a:pPr>
              <a:defRPr/>
            </a:pPr>
            <a:fld id="{33C24DBB-35FA-49B5-8947-2950E366E0B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AE088-C87F-401B-896A-09A0941076CF}" type="datetime1">
              <a:rPr lang="en-US" smtClean="0">
                <a:solidFill>
                  <a:srgbClr val="FFFFFF"/>
                </a:solidFill>
              </a:rPr>
              <a:pPr/>
              <a:t>2/23/2012</a:t>
            </a:fld>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fld id="{D5665FD8-4E9E-4973-B34D-EF03A9487E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a:effectLst/>
        </p:spPr>
        <p:txBody>
          <a:bodyPr/>
          <a:lstStyle>
            <a:lvl1pPr>
              <a:defRPr b="0" spc="0">
                <a:effectLst/>
                <a:latin typeface="+mj-lt"/>
              </a:defRPr>
            </a:lvl1pPr>
          </a:lstStyle>
          <a:p>
            <a:r>
              <a:rPr lang="cs-CZ" dirty="0" smtClean="0"/>
              <a:t>Klepnutím lze upravit styl předlohy nadpisů.</a:t>
            </a:r>
            <a:endParaRPr lang="en-US" dirty="0"/>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fld id="{42943C3E-55C6-43A3-B3C9-740CC03875BA}" type="datetime1">
              <a:rPr lang="en-US" smtClean="0">
                <a:solidFill>
                  <a:srgbClr val="FFFFFF"/>
                </a:solidFill>
              </a:rPr>
              <a:pPr/>
              <a:t>2/23/2012</a:t>
            </a:fld>
            <a:endParaRPr lang="en-US">
              <a:solidFill>
                <a:srgbClr val="FFFFFF"/>
              </a:solidFill>
            </a:endParaRPr>
          </a:p>
        </p:txBody>
      </p:sp>
      <p:sp>
        <p:nvSpPr>
          <p:cNvPr id="5" name="Rectangle 5"/>
          <p:cNvSpPr>
            <a:spLocks noGrp="1" noChangeArrowheads="1"/>
          </p:cNvSpPr>
          <p:nvPr>
            <p:ph type="sldNum" sz="quarter" idx="11"/>
          </p:nvPr>
        </p:nvSpPr>
        <p:spPr>
          <a:xfrm>
            <a:off x="7010400" y="6477000"/>
            <a:ext cx="2133600" cy="381000"/>
          </a:xfrm>
          <a:ln/>
        </p:spPr>
        <p:txBody>
          <a:bodyPr/>
          <a:lstStyle>
            <a:lvl1pPr>
              <a:defRPr/>
            </a:lvl1pPr>
          </a:lstStyle>
          <a:p>
            <a:pPr>
              <a:defRPr/>
            </a:pPr>
            <a:fld id="{436069EF-2218-4AB1-8D37-562BB864C219}"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A4F37FC2-C2C6-4314-9791-BDA29737912A}" type="datetime1">
              <a:rPr lang="en-US" smtClean="0">
                <a:solidFill>
                  <a:srgbClr val="FFFFFF"/>
                </a:solidFill>
              </a:rPr>
              <a:pPr/>
              <a:t>2/23/2012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9A68F69-5FF7-484D-A0E9-376D606C271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3655C876-2DB3-4BBC-8189-5F4FF61CCEB7}" type="datetime1">
              <a:rPr lang="en-US" smtClean="0">
                <a:solidFill>
                  <a:srgbClr val="FFFFFF"/>
                </a:solidFill>
              </a:rPr>
              <a:pPr/>
              <a:t>2/23/2012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A5BB768F-2CCD-412A-8D63-012715D3E4D1}"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C541CB-785A-4524-8F25-64CD281ED82B}" type="datetime1">
              <a:rPr lang="en-US" smtClean="0">
                <a:solidFill>
                  <a:srgbClr val="FFFFFF"/>
                </a:solidFill>
              </a:rPr>
              <a:pPr/>
              <a:t>2/23/2012</a:t>
            </a:fld>
            <a:endParaRPr lang="en-US">
              <a:solidFill>
                <a:srgbClr val="FFFFFF"/>
              </a:solidFill>
            </a:endParaRPr>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B3802E0E-C0A4-44B8-8995-DE92B8A8208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BC6265-62A8-4114-8F5A-B04A2CB57BD7}" type="datetime1">
              <a:rPr lang="en-US" smtClean="0">
                <a:solidFill>
                  <a:srgbClr val="FFFFFF"/>
                </a:solidFill>
              </a:rPr>
              <a:pPr/>
              <a:t>2/23/2012</a:t>
            </a:fld>
            <a:endParaRPr lang="en-US">
              <a:solidFill>
                <a:srgbClr val="FFFFFF"/>
              </a:solidFill>
            </a:endParaRPr>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CA91CD84-6A4F-4F23-96C6-1BABBB692B3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79A5FA7-9846-42F3-92AC-499A66F10EEC}" type="datetime1">
              <a:rPr lang="en-US" smtClean="0">
                <a:solidFill>
                  <a:srgbClr val="FFFFFF"/>
                </a:solidFill>
              </a:rPr>
              <a:pPr/>
              <a:t>2/23/2012</a:t>
            </a:fld>
            <a:endParaRPr lang="en-US">
              <a:solidFill>
                <a:srgbClr val="FFFFFF"/>
              </a:solidFill>
            </a:endParaRPr>
          </a:p>
        </p:txBody>
      </p:sp>
      <p:sp>
        <p:nvSpPr>
          <p:cNvPr id="3" name="Slide Number Placeholder 3"/>
          <p:cNvSpPr>
            <a:spLocks noGrp="1"/>
          </p:cNvSpPr>
          <p:nvPr>
            <p:ph type="sldNum" sz="quarter" idx="11"/>
          </p:nvPr>
        </p:nvSpPr>
        <p:spPr/>
        <p:txBody>
          <a:bodyPr/>
          <a:lstStyle>
            <a:lvl1pPr>
              <a:defRPr sz="2400"/>
            </a:lvl1pPr>
          </a:lstStyle>
          <a:p>
            <a:fld id="{E0F7D031-70D9-4E45-88E6-1A0BFBF386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1C7A5C-AAF6-450D-85F8-49E77F36ED6A}" type="datetime1">
              <a:rPr lang="en-US" smtClean="0">
                <a:solidFill>
                  <a:srgbClr val="FFFFFF"/>
                </a:solidFill>
              </a:rPr>
              <a:pPr/>
              <a:t>2/23/2012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D3BC5B2-31F5-4DE1-9862-1A1E526885D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26CB31-873D-4D14-8B08-D3FC2D5021D7}" type="datetime1">
              <a:rPr lang="en-US" smtClean="0">
                <a:solidFill>
                  <a:srgbClr val="FFFFFF"/>
                </a:solidFill>
              </a:rPr>
              <a:pPr/>
              <a:t>2/23/2012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FDDE6B8C-A290-4B34-8AF7-26629CACCE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a:lvl1pPr>
          </a:lstStyle>
          <a:p>
            <a:pPr fontAlgn="base">
              <a:spcBef>
                <a:spcPct val="0"/>
              </a:spcBef>
              <a:spcAft>
                <a:spcPct val="0"/>
              </a:spcAft>
            </a:pPr>
            <a:fld id="{7643F43E-D981-4214-A134-C2F83DCF8878}" type="datetime1">
              <a:rPr lang="en-US" smtClean="0">
                <a:solidFill>
                  <a:srgbClr val="FFFFFF"/>
                </a:solidFill>
                <a:latin typeface="Arial" charset="0"/>
              </a:rPr>
              <a:pPr fontAlgn="base">
                <a:spcBef>
                  <a:spcPct val="0"/>
                </a:spcBef>
                <a:spcAft>
                  <a:spcPct val="0"/>
                </a:spcAft>
              </a:pPr>
              <a:t>2/23/2012</a:t>
            </a:fld>
            <a:endParaRPr lang="en-US">
              <a:solidFill>
                <a:srgbClr val="FFFFFF"/>
              </a:solidFill>
              <a:latin typeface="Arial" charset="0"/>
            </a:endParaRPr>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lvl1pPr>
          </a:lstStyle>
          <a:p>
            <a:pPr fontAlgn="base">
              <a:spcBef>
                <a:spcPct val="0"/>
              </a:spcBef>
              <a:spcAft>
                <a:spcPct val="0"/>
              </a:spcAft>
              <a:defRPr/>
            </a:pPr>
            <a:fld id="{D5665FD8-4E9E-4973-B34D-EF03A9487E5B}" type="slidenum">
              <a:rPr lang="en-US">
                <a:solidFill>
                  <a:srgbClr val="FFFFFF"/>
                </a:solidFill>
                <a:latin typeface="Arial" charset="0"/>
              </a:rPr>
              <a:pPr fontAlgn="base">
                <a:spcBef>
                  <a:spcPct val="0"/>
                </a:spcBef>
                <a:spcAft>
                  <a:spcPct val="0"/>
                </a:spcAft>
                <a:defRPr/>
              </a:pPr>
              <a:t>‹#›</a:t>
            </a:fld>
            <a:endParaRPr lang="en-US">
              <a:solidFill>
                <a:srgbClr val="FFFFFF"/>
              </a:solidFill>
              <a:latin typeface="Arial" charset="0"/>
            </a:endParaRPr>
          </a:p>
        </p:txBody>
      </p:sp>
      <p:sp>
        <p:nvSpPr>
          <p:cNvPr id="23558" name="Line 6"/>
          <p:cNvSpPr>
            <a:spLocks noChangeShapeType="1"/>
          </p:cNvSpPr>
          <p:nvPr userDrawn="1"/>
        </p:nvSpPr>
        <p:spPr bwMode="auto">
          <a:xfrm>
            <a:off x="428625" y="942975"/>
            <a:ext cx="8228013" cy="1588"/>
          </a:xfrm>
          <a:prstGeom prst="line">
            <a:avLst/>
          </a:prstGeom>
          <a:noFill/>
          <a:ln w="28575">
            <a:solidFill>
              <a:srgbClr val="FF9900"/>
            </a:solidFill>
            <a:miter lim="800000"/>
            <a:headEnd/>
            <a:tailEnd/>
          </a:ln>
          <a:effectLst/>
        </p:spPr>
        <p:txBody>
          <a:bodyPr/>
          <a:lstStyle/>
          <a:p>
            <a:pPr eaLnBrk="0" fontAlgn="base" hangingPunct="0">
              <a:spcBef>
                <a:spcPct val="0"/>
              </a:spcBef>
              <a:spcAft>
                <a:spcPct val="0"/>
              </a:spcAft>
              <a:defRPr/>
            </a:pPr>
            <a:endParaRPr lang="en-US">
              <a:solidFill>
                <a:srgbClr val="FFFFFF"/>
              </a:solidFill>
              <a:latin typeface="Arial" charset="0"/>
            </a:endParaRPr>
          </a:p>
        </p:txBody>
      </p:sp>
      <p:sp>
        <p:nvSpPr>
          <p:cNvPr id="1030" name="Rectangle 7"/>
          <p:cNvSpPr>
            <a:spLocks noGrp="1" noChangeArrowheads="1"/>
          </p:cNvSpPr>
          <p:nvPr>
            <p:ph type="title"/>
          </p:nvPr>
        </p:nvSpPr>
        <p:spPr bwMode="auto">
          <a:xfrm>
            <a:off x="514350" y="85725"/>
            <a:ext cx="8142288" cy="857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gg.mff.cuni.cz/~jaroslav/teaching/2012-npgr031/index.html" TargetMode="External"/><Relationship Id="rId2" Type="http://schemas.openxmlformats.org/officeDocument/2006/relationships/hyperlink" Target="http://sirkan.iit.bme.hu/~szirmay/scrip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1123950"/>
            <a:ext cx="8142288" cy="857250"/>
          </a:xfrm>
        </p:spPr>
        <p:txBody>
          <a:bodyPr/>
          <a:lstStyle/>
          <a:p>
            <a:r>
              <a:rPr lang="en-US" b="1" dirty="0" smtClean="0"/>
              <a:t>Selected Topics in Global Illumination Computation</a:t>
            </a:r>
            <a:endParaRPr lang="en-US" b="1" dirty="0"/>
          </a:p>
        </p:txBody>
      </p:sp>
      <p:sp>
        <p:nvSpPr>
          <p:cNvPr id="3" name="Subtitle 2"/>
          <p:cNvSpPr>
            <a:spLocks noGrp="1"/>
          </p:cNvSpPr>
          <p:nvPr>
            <p:ph type="subTitle" idx="1"/>
          </p:nvPr>
        </p:nvSpPr>
        <p:spPr>
          <a:xfrm>
            <a:off x="685800" y="3886200"/>
            <a:ext cx="6400800" cy="1143000"/>
          </a:xfrm>
        </p:spPr>
        <p:txBody>
          <a:bodyPr/>
          <a:lstStyle/>
          <a:p>
            <a:pPr algn="l"/>
            <a:r>
              <a:rPr lang="en-US" sz="2400" dirty="0" err="1" smtClean="0"/>
              <a:t>Jaroslav</a:t>
            </a:r>
            <a:r>
              <a:rPr lang="en-US" sz="2400" dirty="0" smtClean="0"/>
              <a:t> K</a:t>
            </a:r>
            <a:r>
              <a:rPr lang="cs-CZ" sz="2400" dirty="0" smtClean="0"/>
              <a:t>řivánek</a:t>
            </a:r>
          </a:p>
          <a:p>
            <a:pPr algn="l"/>
            <a:r>
              <a:rPr lang="en-US" sz="1800" i="1" dirty="0" smtClean="0"/>
              <a:t>Charles University, Prague</a:t>
            </a:r>
          </a:p>
          <a:p>
            <a:pPr algn="l"/>
            <a:r>
              <a:rPr lang="en-US" sz="1800" i="1" dirty="0" smtClean="0"/>
              <a:t>Jaroslav.Krivanek@mff.cuni.cz</a:t>
            </a:r>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pic>
        <p:nvPicPr>
          <p:cNvPr id="10" name="Picture 4" descr="sponza"/>
          <p:cNvPicPr>
            <a:picLocks noChangeAspect="1" noChangeArrowheads="1"/>
          </p:cNvPicPr>
          <p:nvPr/>
        </p:nvPicPr>
        <p:blipFill>
          <a:blip r:embed="rId3" cstate="print"/>
          <a:srcRect/>
          <a:stretch>
            <a:fillRect/>
          </a:stretch>
        </p:blipFill>
        <p:spPr bwMode="auto">
          <a:xfrm>
            <a:off x="3962400" y="3640138"/>
            <a:ext cx="2227263" cy="2227262"/>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p:spPr>
      </p:pic>
      <p:pic>
        <p:nvPicPr>
          <p:cNvPr id="11" name="Picture 5" descr="sponza"/>
          <p:cNvPicPr>
            <a:picLocks noChangeAspect="1" noChangeArrowheads="1"/>
          </p:cNvPicPr>
          <p:nvPr/>
        </p:nvPicPr>
        <p:blipFill>
          <a:blip r:embed="rId4" cstate="print"/>
          <a:srcRect/>
          <a:stretch>
            <a:fillRect/>
          </a:stretch>
        </p:blipFill>
        <p:spPr bwMode="auto">
          <a:xfrm>
            <a:off x="6400800" y="3640138"/>
            <a:ext cx="2227263" cy="2227262"/>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Radiative</a:t>
            </a:r>
            <a:r>
              <a:rPr lang="en-US" dirty="0" smtClean="0"/>
              <a:t> transport equation</a:t>
            </a:r>
          </a:p>
          <a:p>
            <a:r>
              <a:rPr lang="en-US" dirty="0" smtClean="0"/>
              <a:t>Single scattering solutions</a:t>
            </a:r>
          </a:p>
          <a:p>
            <a:r>
              <a:rPr lang="en-US" dirty="0" smtClean="0"/>
              <a:t>Multiple scattering solutions</a:t>
            </a:r>
          </a:p>
          <a:p>
            <a:pPr lvl="1"/>
            <a:r>
              <a:rPr lang="en-US" dirty="0" smtClean="0"/>
              <a:t>Volumetric (bidirectional) path tracing</a:t>
            </a:r>
          </a:p>
          <a:p>
            <a:pPr lvl="1"/>
            <a:r>
              <a:rPr lang="en-US" dirty="0" smtClean="0"/>
              <a:t>Volumetric photon mapping</a:t>
            </a:r>
          </a:p>
          <a:p>
            <a:pPr lvl="1"/>
            <a:r>
              <a:rPr lang="en-US" dirty="0" smtClean="0"/>
              <a:t>Volumetric radiance caching</a:t>
            </a:r>
          </a:p>
          <a:p>
            <a:pPr lvl="2"/>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10</a:t>
            </a:fld>
            <a:endParaRPr lang="en-US" dirty="0">
              <a:solidFill>
                <a:srgbClr val="FFFFFF"/>
              </a:solidFill>
            </a:endParaRPr>
          </a:p>
        </p:txBody>
      </p:sp>
      <p:sp>
        <p:nvSpPr>
          <p:cNvPr id="4" name="Title 3"/>
          <p:cNvSpPr>
            <a:spLocks noGrp="1"/>
          </p:cNvSpPr>
          <p:nvPr>
            <p:ph type="title"/>
          </p:nvPr>
        </p:nvSpPr>
        <p:spPr/>
        <p:txBody>
          <a:bodyPr/>
          <a:lstStyle/>
          <a:p>
            <a:r>
              <a:rPr lang="en-US" dirty="0" smtClean="0"/>
              <a:t>Participating media</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85800" y="4495800"/>
            <a:ext cx="7820025" cy="19812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6934200" y="1676400"/>
            <a:ext cx="1457325" cy="2238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Diffusion approximation</a:t>
            </a:r>
          </a:p>
          <a:p>
            <a:r>
              <a:rPr lang="en-US" dirty="0" smtClean="0"/>
              <a:t>BSSRDF</a:t>
            </a:r>
          </a:p>
          <a:p>
            <a:r>
              <a:rPr lang="en-US" dirty="0" smtClean="0"/>
              <a:t>Fast hierarchical computation</a:t>
            </a:r>
          </a:p>
          <a:p>
            <a:r>
              <a:rPr lang="en-US" dirty="0" smtClean="0"/>
              <a:t>Multi-layered materials</a:t>
            </a:r>
          </a:p>
          <a:p>
            <a:r>
              <a:rPr lang="en-US" dirty="0" smtClean="0"/>
              <a:t>Real-time solutions</a:t>
            </a:r>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11</a:t>
            </a:fld>
            <a:endParaRPr lang="en-US" dirty="0">
              <a:solidFill>
                <a:srgbClr val="FFFFFF"/>
              </a:solidFill>
            </a:endParaRPr>
          </a:p>
        </p:txBody>
      </p:sp>
      <p:sp>
        <p:nvSpPr>
          <p:cNvPr id="4" name="Title 3"/>
          <p:cNvSpPr>
            <a:spLocks noGrp="1"/>
          </p:cNvSpPr>
          <p:nvPr>
            <p:ph type="title"/>
          </p:nvPr>
        </p:nvSpPr>
        <p:spPr/>
        <p:txBody>
          <a:bodyPr/>
          <a:lstStyle/>
          <a:p>
            <a:r>
              <a:rPr lang="en-US" dirty="0" smtClean="0"/>
              <a:t>Subsurface scattering</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6324600" y="3733800"/>
            <a:ext cx="2016224" cy="268186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6" name="Picture 2"/>
          <p:cNvPicPr>
            <a:picLocks noChangeAspect="1" noChangeArrowheads="1"/>
          </p:cNvPicPr>
          <p:nvPr/>
        </p:nvPicPr>
        <p:blipFill>
          <a:blip r:embed="rId3" cstate="print"/>
          <a:srcRect/>
          <a:stretch>
            <a:fillRect/>
          </a:stretch>
        </p:blipFill>
        <p:spPr bwMode="auto">
          <a:xfrm>
            <a:off x="838200" y="4114800"/>
            <a:ext cx="2103878" cy="224216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7" name="Picture 4"/>
          <p:cNvPicPr>
            <a:picLocks noChangeAspect="1" noChangeArrowheads="1"/>
          </p:cNvPicPr>
          <p:nvPr/>
        </p:nvPicPr>
        <p:blipFill>
          <a:blip r:embed="rId4" cstate="print"/>
          <a:srcRect/>
          <a:stretch>
            <a:fillRect/>
          </a:stretch>
        </p:blipFill>
        <p:spPr bwMode="auto">
          <a:xfrm>
            <a:off x="3200400" y="3962400"/>
            <a:ext cx="2592288" cy="2470796"/>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257800" y="1219200"/>
            <a:ext cx="3886200" cy="2916204"/>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US" dirty="0" smtClean="0"/>
              <a:t>Surface BRDF models</a:t>
            </a:r>
          </a:p>
          <a:p>
            <a:endParaRPr lang="en-US" dirty="0" smtClean="0"/>
          </a:p>
          <a:p>
            <a:r>
              <a:rPr lang="en-US" dirty="0" smtClean="0"/>
              <a:t>Hair</a:t>
            </a:r>
          </a:p>
          <a:p>
            <a:pPr lvl="1"/>
            <a:r>
              <a:rPr lang="en-US" dirty="0" err="1" smtClean="0"/>
              <a:t>Kajiya</a:t>
            </a:r>
            <a:r>
              <a:rPr lang="en-US" dirty="0" smtClean="0"/>
              <a:t>-Kay, </a:t>
            </a:r>
            <a:r>
              <a:rPr lang="en-US" dirty="0" err="1" smtClean="0"/>
              <a:t>Marschner</a:t>
            </a:r>
            <a:r>
              <a:rPr lang="en-US" dirty="0" smtClean="0"/>
              <a:t> reflection model</a:t>
            </a:r>
          </a:p>
          <a:p>
            <a:pPr lvl="1"/>
            <a:r>
              <a:rPr lang="en-US" dirty="0" smtClean="0"/>
              <a:t>Multiple scattering in hair</a:t>
            </a:r>
          </a:p>
          <a:p>
            <a:endParaRPr lang="en-US" dirty="0" smtClean="0"/>
          </a:p>
          <a:p>
            <a:r>
              <a:rPr lang="en-US" dirty="0" smtClean="0"/>
              <a:t>Measurement &amp; data-driven models</a:t>
            </a:r>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12</a:t>
            </a:fld>
            <a:endParaRPr lang="en-US" dirty="0">
              <a:solidFill>
                <a:srgbClr val="FFFFFF"/>
              </a:solidFill>
            </a:endParaRPr>
          </a:p>
        </p:txBody>
      </p:sp>
      <p:sp>
        <p:nvSpPr>
          <p:cNvPr id="4" name="Title 3"/>
          <p:cNvSpPr>
            <a:spLocks noGrp="1"/>
          </p:cNvSpPr>
          <p:nvPr>
            <p:ph type="title"/>
          </p:nvPr>
        </p:nvSpPr>
        <p:spPr/>
        <p:txBody>
          <a:bodyPr/>
          <a:lstStyle/>
          <a:p>
            <a:r>
              <a:rPr lang="en-US" dirty="0" smtClean="0"/>
              <a:t>Appearance modeling</a:t>
            </a:r>
          </a:p>
        </p:txBody>
      </p:sp>
      <p:sp>
        <p:nvSpPr>
          <p:cNvPr id="6" name="TextBox 5"/>
          <p:cNvSpPr txBox="1"/>
          <p:nvPr/>
        </p:nvSpPr>
        <p:spPr>
          <a:xfrm>
            <a:off x="7086600" y="4191000"/>
            <a:ext cx="1921360" cy="369332"/>
          </a:xfrm>
          <a:prstGeom prst="rect">
            <a:avLst/>
          </a:prstGeom>
          <a:noFill/>
        </p:spPr>
        <p:txBody>
          <a:bodyPr wrap="none" rtlCol="0">
            <a:spAutoFit/>
          </a:bodyPr>
          <a:lstStyle/>
          <a:p>
            <a:r>
              <a:rPr lang="en-US" dirty="0" smtClean="0"/>
              <a:t>[</a:t>
            </a:r>
            <a:r>
              <a:rPr lang="en-US" dirty="0" err="1" smtClean="0"/>
              <a:t>d’Eon</a:t>
            </a:r>
            <a:r>
              <a:rPr lang="en-US" dirty="0" smtClean="0"/>
              <a:t>  et al. 2011]</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Light transport measurement</a:t>
            </a:r>
          </a:p>
          <a:p>
            <a:pPr lvl="1"/>
            <a:r>
              <a:rPr lang="en-US" dirty="0" err="1" smtClean="0"/>
              <a:t>Nystrom</a:t>
            </a:r>
            <a:r>
              <a:rPr lang="en-US" dirty="0" smtClean="0"/>
              <a:t> kernel method</a:t>
            </a:r>
          </a:p>
          <a:p>
            <a:pPr lvl="1"/>
            <a:r>
              <a:rPr lang="en-US" dirty="0" smtClean="0"/>
              <a:t>Compressed sensing</a:t>
            </a:r>
          </a:p>
          <a:p>
            <a:pPr lvl="1"/>
            <a:r>
              <a:rPr lang="en-US" dirty="0" smtClean="0"/>
              <a:t>Separation of direct and indirect illumination</a:t>
            </a:r>
          </a:p>
          <a:p>
            <a:r>
              <a:rPr lang="en-US" dirty="0" smtClean="0"/>
              <a:t>Fabrication</a:t>
            </a:r>
          </a:p>
          <a:p>
            <a:pPr lvl="1"/>
            <a:r>
              <a:rPr lang="en-US" dirty="0" smtClean="0"/>
              <a:t>Reflectance fabrication</a:t>
            </a:r>
          </a:p>
          <a:p>
            <a:pPr lvl="1"/>
            <a:r>
              <a:rPr lang="en-US" dirty="0" smtClean="0"/>
              <a:t>Volumetric scattering fabrication</a:t>
            </a:r>
          </a:p>
          <a:p>
            <a:endParaRPr lang="en-US" dirty="0" smtClean="0"/>
          </a:p>
          <a:p>
            <a:pPr lvl="1"/>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13</a:t>
            </a:fld>
            <a:endParaRPr lang="en-US" dirty="0">
              <a:solidFill>
                <a:srgbClr val="FFFFFF"/>
              </a:solidFill>
            </a:endParaRPr>
          </a:p>
        </p:txBody>
      </p:sp>
      <p:sp>
        <p:nvSpPr>
          <p:cNvPr id="4" name="Title 3"/>
          <p:cNvSpPr>
            <a:spLocks noGrp="1"/>
          </p:cNvSpPr>
          <p:nvPr>
            <p:ph type="title"/>
          </p:nvPr>
        </p:nvSpPr>
        <p:spPr/>
        <p:txBody>
          <a:bodyPr/>
          <a:lstStyle/>
          <a:p>
            <a:r>
              <a:rPr lang="en-US" dirty="0" smtClean="0"/>
              <a:t>A little more exotic stuff</a:t>
            </a:r>
          </a:p>
        </p:txBody>
      </p:sp>
      <p:pic>
        <p:nvPicPr>
          <p:cNvPr id="6146" name="Picture 2"/>
          <p:cNvPicPr>
            <a:picLocks noChangeAspect="1" noChangeArrowheads="1"/>
          </p:cNvPicPr>
          <p:nvPr/>
        </p:nvPicPr>
        <p:blipFill>
          <a:blip r:embed="rId2" cstate="print"/>
          <a:srcRect/>
          <a:stretch>
            <a:fillRect/>
          </a:stretch>
        </p:blipFill>
        <p:spPr bwMode="auto">
          <a:xfrm>
            <a:off x="1219200" y="4876800"/>
            <a:ext cx="6477000" cy="1752918"/>
          </a:xfrm>
          <a:prstGeom prst="rect">
            <a:avLst/>
          </a:prstGeom>
          <a:noFill/>
          <a:ln w="9525">
            <a:noFill/>
            <a:miter lim="800000"/>
            <a:headEnd/>
            <a:tailEnd/>
          </a:ln>
        </p:spPr>
      </p:pic>
      <p:sp>
        <p:nvSpPr>
          <p:cNvPr id="8" name="TextBox 7"/>
          <p:cNvSpPr txBox="1"/>
          <p:nvPr/>
        </p:nvSpPr>
        <p:spPr>
          <a:xfrm rot="5400000">
            <a:off x="6986928" y="5586072"/>
            <a:ext cx="1940275" cy="369332"/>
          </a:xfrm>
          <a:prstGeom prst="rect">
            <a:avLst/>
          </a:prstGeom>
          <a:noFill/>
        </p:spPr>
        <p:txBody>
          <a:bodyPr wrap="none" rtlCol="0">
            <a:spAutoFit/>
          </a:bodyPr>
          <a:lstStyle/>
          <a:p>
            <a:r>
              <a:rPr lang="en-US" dirty="0" smtClean="0"/>
              <a:t>[</a:t>
            </a:r>
            <a:r>
              <a:rPr lang="en-US" dirty="0" err="1" smtClean="0"/>
              <a:t>Nayar</a:t>
            </a:r>
            <a:r>
              <a:rPr lang="en-US" dirty="0" smtClean="0"/>
              <a:t> et al. 2006]</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2724150"/>
            <a:ext cx="8142288" cy="857250"/>
          </a:xfrm>
        </p:spPr>
        <p:txBody>
          <a:bodyPr/>
          <a:lstStyle/>
          <a:p>
            <a:r>
              <a:rPr lang="en-US" b="1" dirty="0" smtClean="0"/>
              <a:t>Rules &amp; Organization</a:t>
            </a:r>
            <a:endParaRPr lang="en-US" b="1"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8" name="Subtitle 7"/>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4"/>
            <a:ext cx="8686800" cy="5362576"/>
          </a:xfrm>
        </p:spPr>
        <p:txBody>
          <a:bodyPr/>
          <a:lstStyle/>
          <a:p>
            <a:r>
              <a:rPr lang="en-US" dirty="0" smtClean="0"/>
              <a:t>Either</a:t>
            </a:r>
          </a:p>
          <a:p>
            <a:pPr lvl="1"/>
            <a:r>
              <a:rPr lang="en-US" b="1" dirty="0" smtClean="0"/>
              <a:t>Lecture notes</a:t>
            </a:r>
          </a:p>
          <a:p>
            <a:pPr lvl="2"/>
            <a:r>
              <a:rPr lang="en-US" dirty="0" smtClean="0"/>
              <a:t>Prepare notes based on lectures given in the class</a:t>
            </a:r>
          </a:p>
          <a:p>
            <a:pPr lvl="1"/>
            <a:r>
              <a:rPr lang="en-US" b="1" dirty="0" smtClean="0"/>
              <a:t>Give a 45-minute lecture</a:t>
            </a:r>
          </a:p>
          <a:p>
            <a:pPr lvl="2"/>
            <a:r>
              <a:rPr lang="en-US" dirty="0" smtClean="0"/>
              <a:t>Topic chosen by the student</a:t>
            </a:r>
          </a:p>
          <a:p>
            <a:pPr lvl="2"/>
            <a:r>
              <a:rPr lang="en-US" dirty="0" smtClean="0"/>
              <a:t>Must be closely related to the class</a:t>
            </a:r>
          </a:p>
          <a:p>
            <a:r>
              <a:rPr lang="en-US" dirty="0" smtClean="0"/>
              <a:t>Or</a:t>
            </a:r>
          </a:p>
          <a:p>
            <a:pPr lvl="1"/>
            <a:r>
              <a:rPr lang="en-US" b="1" dirty="0" smtClean="0"/>
              <a:t>Research / Implementation</a:t>
            </a:r>
          </a:p>
          <a:p>
            <a:pPr lvl="2"/>
            <a:r>
              <a:rPr lang="en-US" dirty="0" smtClean="0"/>
              <a:t>Topic chosen by the student or assigned by the instructor</a:t>
            </a:r>
          </a:p>
          <a:p>
            <a:pPr lvl="2"/>
            <a:r>
              <a:rPr lang="en-US" dirty="0" smtClean="0"/>
              <a:t>Preferably (but not necessarily) original, unpublished work</a:t>
            </a: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15</a:t>
            </a:fld>
            <a:endParaRPr lang="en-US" dirty="0">
              <a:solidFill>
                <a:srgbClr val="FFFFFF"/>
              </a:solidFill>
            </a:endParaRPr>
          </a:p>
        </p:txBody>
      </p:sp>
      <p:sp>
        <p:nvSpPr>
          <p:cNvPr id="4" name="Title 3"/>
          <p:cNvSpPr>
            <a:spLocks noGrp="1"/>
          </p:cNvSpPr>
          <p:nvPr>
            <p:ph type="title"/>
          </p:nvPr>
        </p:nvSpPr>
        <p:spPr/>
        <p:txBody>
          <a:bodyPr/>
          <a:lstStyle/>
          <a:p>
            <a:r>
              <a:rPr lang="en-US" dirty="0" smtClean="0"/>
              <a:t>Student participation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Student participation</a:t>
            </a:r>
          </a:p>
          <a:p>
            <a:endParaRPr lang="en-US" dirty="0" smtClean="0"/>
          </a:p>
          <a:p>
            <a:r>
              <a:rPr lang="en-US" dirty="0" smtClean="0"/>
              <a:t>Oral exam</a:t>
            </a:r>
          </a:p>
          <a:p>
            <a:pPr lvl="1"/>
            <a:r>
              <a:rPr lang="en-US" dirty="0" smtClean="0"/>
              <a:t>2 questions from the lecture material </a:t>
            </a:r>
          </a:p>
          <a:p>
            <a:pPr lvl="1"/>
            <a:r>
              <a:rPr lang="en-US" dirty="0" smtClean="0"/>
              <a:t>1 out of 3 papers (must </a:t>
            </a:r>
            <a:r>
              <a:rPr lang="en-US" dirty="0" smtClean="0"/>
              <a:t>be </a:t>
            </a:r>
            <a:r>
              <a:rPr lang="en-US" dirty="0" smtClean="0"/>
              <a:t>different from the lecture material)</a:t>
            </a:r>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16</a:t>
            </a:fld>
            <a:endParaRPr lang="en-US" dirty="0">
              <a:solidFill>
                <a:srgbClr val="FFFFFF"/>
              </a:solidFill>
            </a:endParaRPr>
          </a:p>
        </p:txBody>
      </p:sp>
      <p:sp>
        <p:nvSpPr>
          <p:cNvPr id="4" name="Title 3"/>
          <p:cNvSpPr>
            <a:spLocks noGrp="1"/>
          </p:cNvSpPr>
          <p:nvPr>
            <p:ph type="title"/>
          </p:nvPr>
        </p:nvSpPr>
        <p:spPr/>
        <p:txBody>
          <a:bodyPr/>
          <a:lstStyle/>
          <a:p>
            <a:r>
              <a:rPr lang="en-US" dirty="0" smtClean="0"/>
              <a:t>Student evaluation</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 Pharr, G. Humphreys: </a:t>
            </a:r>
            <a:r>
              <a:rPr lang="en-US" i="1" dirty="0" smtClean="0"/>
              <a:t>Physically-based rendering</a:t>
            </a:r>
            <a:r>
              <a:rPr lang="en-US" dirty="0" smtClean="0"/>
              <a:t>. Morgan-Kaufmann 2004 (2</a:t>
            </a:r>
            <a:r>
              <a:rPr lang="en-US" baseline="30000" dirty="0" smtClean="0"/>
              <a:t>nd</a:t>
            </a:r>
            <a:r>
              <a:rPr lang="en-US" dirty="0" smtClean="0"/>
              <a:t> ed. 2010)</a:t>
            </a:r>
          </a:p>
          <a:p>
            <a:r>
              <a:rPr lang="en-US" dirty="0" err="1" smtClean="0"/>
              <a:t>Dutre</a:t>
            </a:r>
            <a:r>
              <a:rPr lang="en-US" dirty="0" smtClean="0"/>
              <a:t>, </a:t>
            </a:r>
            <a:r>
              <a:rPr lang="en-US" dirty="0" err="1" smtClean="0"/>
              <a:t>Bala</a:t>
            </a:r>
            <a:r>
              <a:rPr lang="en-US" dirty="0" smtClean="0"/>
              <a:t>, </a:t>
            </a:r>
            <a:r>
              <a:rPr lang="en-US" dirty="0" err="1" smtClean="0"/>
              <a:t>Bekaert</a:t>
            </a:r>
            <a:r>
              <a:rPr lang="en-US" dirty="0" smtClean="0"/>
              <a:t>: </a:t>
            </a:r>
            <a:r>
              <a:rPr lang="en-US" i="1" dirty="0" smtClean="0"/>
              <a:t>Advanced Global Illumination</a:t>
            </a:r>
            <a:r>
              <a:rPr lang="en-US" dirty="0" smtClean="0"/>
              <a:t>. AK Peters, 2006.</a:t>
            </a:r>
          </a:p>
          <a:p>
            <a:r>
              <a:rPr lang="en-US" dirty="0" err="1" smtClean="0"/>
              <a:t>Szirmay-Kalos</a:t>
            </a:r>
            <a:r>
              <a:rPr lang="en-US" dirty="0" smtClean="0"/>
              <a:t>: </a:t>
            </a:r>
            <a:r>
              <a:rPr lang="en-US" i="1" dirty="0" smtClean="0"/>
              <a:t>Monte-Carlo Methods in Global Illumination</a:t>
            </a:r>
            <a:r>
              <a:rPr lang="en-US" dirty="0" smtClean="0"/>
              <a:t>, Vienna University of Technology, 2000. </a:t>
            </a:r>
            <a:r>
              <a:rPr lang="en-US" sz="2200" dirty="0" smtClean="0">
                <a:hlinkClick r:id="rId2"/>
              </a:rPr>
              <a:t>http://sirkan.iit.bme.hu/~szirmay/script.pdf</a:t>
            </a:r>
            <a:endParaRPr lang="en-US" sz="2200" dirty="0" smtClean="0"/>
          </a:p>
          <a:p>
            <a:r>
              <a:rPr lang="en-US" dirty="0" smtClean="0"/>
              <a:t>Paper references on the class page</a:t>
            </a:r>
            <a:r>
              <a:rPr lang="en-US" dirty="0" smtClean="0">
                <a:sym typeface="Wingdings" pitchFamily="2" charset="2"/>
              </a:rPr>
              <a:t>: </a:t>
            </a:r>
            <a:r>
              <a:rPr lang="en-US" sz="2200" dirty="0" smtClean="0">
                <a:hlinkClick r:id="rId3"/>
              </a:rPr>
              <a:t>http://cgg.mff.cuni.cz/~jaroslav/teaching/2012-npgr031/index.html</a:t>
            </a:r>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17</a:t>
            </a:fld>
            <a:endParaRPr lang="en-US" dirty="0">
              <a:solidFill>
                <a:srgbClr val="FFFFFF"/>
              </a:solidFill>
            </a:endParaRPr>
          </a:p>
        </p:txBody>
      </p:sp>
      <p:sp>
        <p:nvSpPr>
          <p:cNvPr id="4" name="Title 3"/>
          <p:cNvSpPr>
            <a:spLocks noGrp="1"/>
          </p:cNvSpPr>
          <p:nvPr>
            <p:ph type="title"/>
          </p:nvPr>
        </p:nvSpPr>
        <p:spPr/>
        <p:txBody>
          <a:bodyPr/>
          <a:lstStyle/>
          <a:p>
            <a:r>
              <a:rPr lang="en-US" dirty="0" smtClean="0"/>
              <a:t>Books &amp; other sources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2724150"/>
            <a:ext cx="8142288" cy="857250"/>
          </a:xfrm>
        </p:spPr>
        <p:txBody>
          <a:bodyPr/>
          <a:lstStyle/>
          <a:p>
            <a:r>
              <a:rPr lang="en-US" b="1" dirty="0" smtClean="0"/>
              <a:t>A brief review of </a:t>
            </a:r>
            <a:br>
              <a:rPr lang="en-US" b="1" dirty="0" smtClean="0"/>
            </a:br>
            <a:r>
              <a:rPr lang="en-US" b="1" dirty="0" smtClean="0"/>
              <a:t>physically-based rendering</a:t>
            </a:r>
            <a:endParaRPr lang="en-US" b="1"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8" name="Subtitle 7"/>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4"/>
            <a:ext cx="8229600" cy="5438776"/>
          </a:xfrm>
        </p:spPr>
        <p:txBody>
          <a:bodyPr/>
          <a:lstStyle/>
          <a:p>
            <a:r>
              <a:rPr lang="en-US" dirty="0" smtClean="0"/>
              <a:t>Radiometry / light reflection (BRDF)</a:t>
            </a:r>
          </a:p>
          <a:p>
            <a:r>
              <a:rPr lang="en-US" dirty="0" smtClean="0"/>
              <a:t>Rendering equation</a:t>
            </a:r>
          </a:p>
          <a:p>
            <a:r>
              <a:rPr lang="en-US" dirty="0" smtClean="0"/>
              <a:t>Monte Carlo </a:t>
            </a:r>
            <a:r>
              <a:rPr lang="en-US" dirty="0" err="1" smtClean="0"/>
              <a:t>quadrature</a:t>
            </a:r>
            <a:endParaRPr lang="en-US" dirty="0" smtClean="0"/>
          </a:p>
          <a:p>
            <a:pPr lvl="1"/>
            <a:r>
              <a:rPr lang="en-US" dirty="0" smtClean="0"/>
              <a:t>Primary estimator, Importance sampling, Stratified sampling, Multiple-importance sampling</a:t>
            </a:r>
          </a:p>
          <a:p>
            <a:r>
              <a:rPr lang="en-US" dirty="0" smtClean="0"/>
              <a:t>Path / light tracing</a:t>
            </a:r>
          </a:p>
          <a:p>
            <a:r>
              <a:rPr lang="en-US" dirty="0" smtClean="0"/>
              <a:t>Bidirectional path tracing</a:t>
            </a:r>
          </a:p>
          <a:p>
            <a:r>
              <a:rPr lang="en-US" dirty="0" smtClean="0"/>
              <a:t>(Progressive) photon mapping</a:t>
            </a:r>
          </a:p>
          <a:p>
            <a:r>
              <a:rPr lang="en-US" dirty="0" smtClean="0"/>
              <a:t>Irradiance caching</a:t>
            </a:r>
          </a:p>
          <a:p>
            <a:pPr lvl="1"/>
            <a:endParaRPr lang="en-US" dirty="0" smtClean="0"/>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19</a:t>
            </a:fld>
            <a:endParaRPr lang="en-US" dirty="0">
              <a:solidFill>
                <a:srgbClr val="FFFFFF"/>
              </a:solidFill>
            </a:endParaRPr>
          </a:p>
        </p:txBody>
      </p:sp>
      <p:sp>
        <p:nvSpPr>
          <p:cNvPr id="4" name="Title 3"/>
          <p:cNvSpPr>
            <a:spLocks noGrp="1"/>
          </p:cNvSpPr>
          <p:nvPr>
            <p:ph type="title"/>
          </p:nvPr>
        </p:nvSpPr>
        <p:spPr/>
        <p:txBody>
          <a:bodyPr/>
          <a:lstStyle/>
          <a:p>
            <a:r>
              <a:rPr lang="en-US" dirty="0" smtClean="0"/>
              <a:t>Required knowledge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body" idx="1"/>
          </p:nvPr>
        </p:nvSpPr>
        <p:spPr/>
        <p:txBody>
          <a:bodyPr/>
          <a:lstStyle/>
          <a:p>
            <a:pPr eaLnBrk="1" hangingPunct="1"/>
            <a:r>
              <a:rPr lang="cs-CZ" dirty="0" smtClean="0"/>
              <a:t>Light bouncing around in </a:t>
            </a:r>
            <a:r>
              <a:rPr lang="en-US" dirty="0" smtClean="0"/>
              <a:t>a </a:t>
            </a:r>
            <a:r>
              <a:rPr lang="cs-CZ" dirty="0" smtClean="0"/>
              <a:t>scene</a:t>
            </a:r>
          </a:p>
          <a:p>
            <a:pPr eaLnBrk="1" hangingPunct="1"/>
            <a:endParaRPr lang="cs-CZ" dirty="0" smtClean="0"/>
          </a:p>
        </p:txBody>
      </p:sp>
      <p:sp>
        <p:nvSpPr>
          <p:cNvPr id="54274" name="Rectangle 2"/>
          <p:cNvSpPr>
            <a:spLocks noGrp="1" noChangeArrowheads="1"/>
          </p:cNvSpPr>
          <p:nvPr>
            <p:ph type="title"/>
          </p:nvPr>
        </p:nvSpPr>
        <p:spPr/>
        <p:txBody>
          <a:bodyPr/>
          <a:lstStyle/>
          <a:p>
            <a:pPr eaLnBrk="1" hangingPunct="1">
              <a:defRPr/>
            </a:pPr>
            <a:r>
              <a:rPr lang="en-US" dirty="0" smtClean="0"/>
              <a:t>Global illumination</a:t>
            </a:r>
          </a:p>
        </p:txBody>
      </p:sp>
      <p:grpSp>
        <p:nvGrpSpPr>
          <p:cNvPr id="15" name="Group 14"/>
          <p:cNvGrpSpPr/>
          <p:nvPr/>
        </p:nvGrpSpPr>
        <p:grpSpPr>
          <a:xfrm>
            <a:off x="4234476" y="4441794"/>
            <a:ext cx="2961073" cy="2258579"/>
            <a:chOff x="4152900" y="4141788"/>
            <a:chExt cx="2961073" cy="2258579"/>
          </a:xfrm>
        </p:grpSpPr>
        <p:pic>
          <p:nvPicPr>
            <p:cNvPr id="12290" name="Picture 5" descr="figure_01b-caustic"/>
            <p:cNvPicPr>
              <a:picLocks noChangeAspect="1" noChangeArrowheads="1"/>
            </p:cNvPicPr>
            <p:nvPr/>
          </p:nvPicPr>
          <p:blipFill>
            <a:blip r:embed="rId3" cstate="print"/>
            <a:srcRect/>
            <a:stretch>
              <a:fillRect/>
            </a:stretch>
          </p:blipFill>
          <p:spPr bwMode="auto">
            <a:xfrm>
              <a:off x="4152900" y="4141788"/>
              <a:ext cx="2931328" cy="2194560"/>
            </a:xfrm>
            <a:prstGeom prst="rect">
              <a:avLst/>
            </a:prstGeom>
            <a:noFill/>
            <a:ln w="9525">
              <a:noFill/>
              <a:miter lim="800000"/>
              <a:headEnd/>
              <a:tailEnd/>
            </a:ln>
          </p:spPr>
        </p:pic>
        <p:sp>
          <p:nvSpPr>
            <p:cNvPr id="12296" name="Text Box 9"/>
            <p:cNvSpPr txBox="1">
              <a:spLocks noChangeArrowheads="1"/>
            </p:cNvSpPr>
            <p:nvPr/>
          </p:nvSpPr>
          <p:spPr bwMode="auto">
            <a:xfrm>
              <a:off x="6007580" y="5969480"/>
              <a:ext cx="1106393" cy="430887"/>
            </a:xfrm>
            <a:prstGeom prst="rect">
              <a:avLst/>
            </a:prstGeom>
            <a:noFill/>
            <a:ln w="9525">
              <a:noFill/>
              <a:miter lim="800000"/>
              <a:headEnd/>
              <a:tailEnd/>
            </a:ln>
          </p:spPr>
          <p:txBody>
            <a:bodyPr wrap="none">
              <a:spAutoFit/>
            </a:bodyPr>
            <a:lstStyle/>
            <a:p>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austics</a:t>
              </a:r>
              <a:endParaRPr lang="cs-CZ"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12293" name="Picture 6" descr="Disney_Hall_day_corner"/>
          <p:cNvPicPr>
            <a:picLocks noChangeAspect="1" noChangeArrowheads="1"/>
          </p:cNvPicPr>
          <p:nvPr/>
        </p:nvPicPr>
        <p:blipFill>
          <a:blip r:embed="rId4" cstate="print"/>
          <a:srcRect/>
          <a:stretch>
            <a:fillRect/>
          </a:stretch>
        </p:blipFill>
        <p:spPr bwMode="auto">
          <a:xfrm>
            <a:off x="4327525" y="1767767"/>
            <a:ext cx="4551363" cy="2570163"/>
          </a:xfrm>
          <a:prstGeom prst="rect">
            <a:avLst/>
          </a:prstGeom>
          <a:noFill/>
          <a:ln w="9525">
            <a:noFill/>
            <a:miter lim="800000"/>
            <a:headEnd/>
            <a:tailEnd/>
          </a:ln>
        </p:spPr>
      </p:pic>
      <p:sp>
        <p:nvSpPr>
          <p:cNvPr id="12297" name="Text Box 10"/>
          <p:cNvSpPr txBox="1">
            <a:spLocks noChangeArrowheads="1"/>
          </p:cNvSpPr>
          <p:nvPr/>
        </p:nvSpPr>
        <p:spPr bwMode="auto">
          <a:xfrm>
            <a:off x="6690741" y="3956582"/>
            <a:ext cx="2201244" cy="430887"/>
          </a:xfrm>
          <a:prstGeom prst="rect">
            <a:avLst/>
          </a:prstGeom>
          <a:noFill/>
          <a:ln w="9525">
            <a:noFill/>
            <a:miter lim="800000"/>
            <a:headEnd/>
            <a:tailEnd/>
          </a:ln>
        </p:spPr>
        <p:txBody>
          <a:bodyPr wrap="none">
            <a:spAutoFit/>
          </a:bodyPr>
          <a:lstStyle/>
          <a:p>
            <a:pPr algn="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g</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lossy </a:t>
            </a:r>
            <a:r>
              <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rPr>
              <a:t>reflection</a:t>
            </a:r>
            <a:r>
              <a:rPr lang="cs-CZ" sz="2200"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p>
        </p:txBody>
      </p:sp>
      <p:grpSp>
        <p:nvGrpSpPr>
          <p:cNvPr id="13" name="Group 12"/>
          <p:cNvGrpSpPr/>
          <p:nvPr/>
        </p:nvGrpSpPr>
        <p:grpSpPr>
          <a:xfrm>
            <a:off x="7295663" y="4443338"/>
            <a:ext cx="1639259" cy="2254250"/>
            <a:chOff x="7254875" y="4146550"/>
            <a:chExt cx="1639259" cy="2254250"/>
          </a:xfrm>
        </p:grpSpPr>
        <p:pic>
          <p:nvPicPr>
            <p:cNvPr id="12298" name="Picture 11"/>
            <p:cNvPicPr>
              <a:picLocks noChangeAspect="1" noChangeArrowheads="1"/>
            </p:cNvPicPr>
            <p:nvPr/>
          </p:nvPicPr>
          <p:blipFill>
            <a:blip r:embed="rId5" cstate="print"/>
            <a:srcRect/>
            <a:stretch>
              <a:fillRect/>
            </a:stretch>
          </p:blipFill>
          <p:spPr bwMode="auto">
            <a:xfrm>
              <a:off x="7254875" y="4146550"/>
              <a:ext cx="1584325" cy="2195513"/>
            </a:xfrm>
            <a:prstGeom prst="rect">
              <a:avLst/>
            </a:prstGeom>
            <a:noFill/>
            <a:ln w="9525">
              <a:noFill/>
              <a:miter lim="800000"/>
              <a:headEnd/>
              <a:tailEnd/>
            </a:ln>
          </p:spPr>
        </p:pic>
        <p:sp>
          <p:nvSpPr>
            <p:cNvPr id="12299" name="Text Box 12"/>
            <p:cNvSpPr txBox="1">
              <a:spLocks noChangeArrowheads="1"/>
            </p:cNvSpPr>
            <p:nvPr/>
          </p:nvSpPr>
          <p:spPr bwMode="auto">
            <a:xfrm>
              <a:off x="7451110" y="5969913"/>
              <a:ext cx="1443024" cy="430887"/>
            </a:xfrm>
            <a:prstGeom prst="rect">
              <a:avLst/>
            </a:prstGeom>
            <a:noFill/>
            <a:ln w="9525">
              <a:noFill/>
              <a:miter lim="800000"/>
              <a:headEnd/>
              <a:tailEnd/>
            </a:ln>
          </p:spPr>
          <p:txBody>
            <a:bodyPr wrap="none">
              <a:spAutoFit/>
            </a:bodyPr>
            <a:lstStyle/>
            <a:p>
              <a:pPr algn="r"/>
              <a:r>
                <a:rPr lang="en-US" sz="2200" dirty="0" smtClean="0">
                  <a:ln w="18415" cmpd="sng">
                    <a:solidFill>
                      <a:schemeClr val="bg1">
                        <a:lumMod val="85000"/>
                        <a:lumOff val="15000"/>
                      </a:schemeClr>
                    </a:solidFill>
                    <a:prstDash val="solid"/>
                  </a:ln>
                  <a:solidFill>
                    <a:schemeClr val="bg1">
                      <a:lumMod val="85000"/>
                      <a:lumOff val="15000"/>
                    </a:schemeClr>
                  </a:solidFill>
                  <a:effectLst>
                    <a:outerShdw blurRad="63500" dir="3600000" algn="tl" rotWithShape="0">
                      <a:srgbClr val="000000">
                        <a:alpha val="70000"/>
                      </a:srgbClr>
                    </a:outerShdw>
                  </a:effectLst>
                </a:rPr>
                <a:t>r</a:t>
              </a:r>
              <a:r>
                <a:rPr lang="cs-CZ" sz="2200" dirty="0" smtClean="0">
                  <a:ln w="18415" cmpd="sng">
                    <a:solidFill>
                      <a:schemeClr val="bg1">
                        <a:lumMod val="85000"/>
                        <a:lumOff val="15000"/>
                      </a:schemeClr>
                    </a:solidFill>
                    <a:prstDash val="solid"/>
                  </a:ln>
                  <a:solidFill>
                    <a:schemeClr val="bg1">
                      <a:lumMod val="85000"/>
                      <a:lumOff val="15000"/>
                    </a:schemeClr>
                  </a:solidFill>
                  <a:effectLst>
                    <a:outerShdw blurRad="63500" dir="3600000" algn="tl" rotWithShape="0">
                      <a:srgbClr val="000000">
                        <a:alpha val="70000"/>
                      </a:srgbClr>
                    </a:outerShdw>
                  </a:effectLst>
                </a:rPr>
                <a:t>efractions</a:t>
              </a:r>
              <a:endParaRPr lang="cs-CZ" sz="2200" dirty="0">
                <a:ln w="18415" cmpd="sng">
                  <a:solidFill>
                    <a:schemeClr val="bg1">
                      <a:lumMod val="85000"/>
                      <a:lumOff val="15000"/>
                    </a:schemeClr>
                  </a:solidFill>
                  <a:prstDash val="solid"/>
                </a:ln>
                <a:solidFill>
                  <a:schemeClr val="bg1">
                    <a:lumMod val="85000"/>
                    <a:lumOff val="15000"/>
                  </a:schemeClr>
                </a:solidFill>
                <a:effectLst>
                  <a:outerShdw blurRad="63500" dir="3600000" algn="tl" rotWithShape="0">
                    <a:srgbClr val="000000">
                      <a:alpha val="70000"/>
                    </a:srgbClr>
                  </a:outerShdw>
                </a:effectLst>
              </a:endParaRPr>
            </a:p>
          </p:txBody>
        </p:sp>
      </p:grpSp>
      <p:sp>
        <p:nvSpPr>
          <p:cNvPr id="12300" name="Text Box 13"/>
          <p:cNvSpPr txBox="1">
            <a:spLocks noChangeArrowheads="1"/>
          </p:cNvSpPr>
          <p:nvPr/>
        </p:nvSpPr>
        <p:spPr bwMode="auto">
          <a:xfrm>
            <a:off x="6652200" y="6597395"/>
            <a:ext cx="2447658" cy="307777"/>
          </a:xfrm>
          <a:prstGeom prst="rect">
            <a:avLst/>
          </a:prstGeom>
          <a:noFill/>
          <a:ln w="9525">
            <a:noFill/>
            <a:miter lim="800000"/>
            <a:headEnd/>
            <a:tailEnd/>
          </a:ln>
        </p:spPr>
        <p:txBody>
          <a:bodyPr wrap="none">
            <a:spAutoFit/>
          </a:bodyPr>
          <a:lstStyle/>
          <a:p>
            <a:r>
              <a:rPr lang="cs-CZ" sz="1400" dirty="0" smtClean="0"/>
              <a:t>www.photos-of-the-year.com</a:t>
            </a:r>
            <a:endParaRPr lang="cs-CZ" sz="1400" dirty="0"/>
          </a:p>
        </p:txBody>
      </p:sp>
      <p:grpSp>
        <p:nvGrpSpPr>
          <p:cNvPr id="16" name="Group 15"/>
          <p:cNvGrpSpPr/>
          <p:nvPr/>
        </p:nvGrpSpPr>
        <p:grpSpPr>
          <a:xfrm>
            <a:off x="202640" y="1767767"/>
            <a:ext cx="4029703" cy="3282996"/>
            <a:chOff x="250197" y="1531938"/>
            <a:chExt cx="4029703" cy="3282996"/>
          </a:xfrm>
        </p:grpSpPr>
        <p:pic>
          <p:nvPicPr>
            <p:cNvPr id="12294" name="Picture 7" descr="figure_01a-color_bleeding"/>
            <p:cNvPicPr>
              <a:picLocks noChangeAspect="1" noChangeArrowheads="1"/>
            </p:cNvPicPr>
            <p:nvPr/>
          </p:nvPicPr>
          <p:blipFill>
            <a:blip r:embed="rId6" cstate="print"/>
            <a:srcRect/>
            <a:stretch>
              <a:fillRect/>
            </a:stretch>
          </p:blipFill>
          <p:spPr bwMode="auto">
            <a:xfrm>
              <a:off x="331788" y="1531938"/>
              <a:ext cx="3948112" cy="321627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2295" name="Text Box 8"/>
            <p:cNvSpPr txBox="1">
              <a:spLocks noChangeArrowheads="1"/>
            </p:cNvSpPr>
            <p:nvPr/>
          </p:nvSpPr>
          <p:spPr bwMode="auto">
            <a:xfrm>
              <a:off x="250197" y="4384047"/>
              <a:ext cx="2912977" cy="430887"/>
            </a:xfrm>
            <a:prstGeom prst="rect">
              <a:avLst/>
            </a:prstGeom>
            <a:noFill/>
            <a:ln w="9525">
              <a:noFill/>
              <a:miter lim="800000"/>
              <a:headEnd/>
              <a:tailEnd/>
            </a:ln>
          </p:spPr>
          <p:txBody>
            <a:bodyPr wrap="none">
              <a:spAutoFit/>
            </a:bodyPr>
            <a:lstStyle/>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diffuse</a:t>
              </a:r>
              <a:r>
                <a:rPr lang="cs-CZ"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inter-reflections</a:t>
              </a:r>
              <a:endParaRPr lang="cs-CZ"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Grp="1" noChangeArrowheads="1"/>
          </p:cNvSpPr>
          <p:nvPr>
            <p:ph type="title"/>
          </p:nvPr>
        </p:nvSpPr>
        <p:spPr/>
        <p:txBody>
          <a:bodyPr/>
          <a:lstStyle/>
          <a:p>
            <a:pPr eaLnBrk="1" hangingPunct="1">
              <a:defRPr/>
            </a:pPr>
            <a:r>
              <a:rPr lang="en-US" dirty="0" smtClean="0"/>
              <a:t>Rendering</a:t>
            </a:r>
            <a:endParaRPr lang="cs-CZ" dirty="0" smtClean="0"/>
          </a:p>
        </p:txBody>
      </p:sp>
      <p:sp>
        <p:nvSpPr>
          <p:cNvPr id="16387" name="Rectangle 3"/>
          <p:cNvSpPr>
            <a:spLocks noGrp="1" noChangeArrowheads="1"/>
          </p:cNvSpPr>
          <p:nvPr>
            <p:ph type="body" idx="1"/>
          </p:nvPr>
        </p:nvSpPr>
        <p:spPr/>
        <p:txBody>
          <a:bodyPr/>
          <a:lstStyle/>
          <a:p>
            <a:pPr eaLnBrk="1" hangingPunct="1"/>
            <a:r>
              <a:rPr lang="en-US" smtClean="0"/>
              <a:t>For each visible point </a:t>
            </a:r>
            <a:r>
              <a:rPr lang="en-US" b="1" smtClean="0"/>
              <a:t>p</a:t>
            </a:r>
            <a:r>
              <a:rPr lang="en-US" smtClean="0"/>
              <a:t> in the scene</a:t>
            </a:r>
          </a:p>
          <a:p>
            <a:pPr lvl="1" eaLnBrk="1" hangingPunct="1"/>
            <a:r>
              <a:rPr lang="en-US" smtClean="0"/>
              <a:t>How much light is reflected towards the camera</a:t>
            </a:r>
          </a:p>
        </p:txBody>
      </p:sp>
      <p:grpSp>
        <p:nvGrpSpPr>
          <p:cNvPr id="2" name="Group 4"/>
          <p:cNvGrpSpPr>
            <a:grpSpLocks/>
          </p:cNvGrpSpPr>
          <p:nvPr/>
        </p:nvGrpSpPr>
        <p:grpSpPr bwMode="auto">
          <a:xfrm>
            <a:off x="2203450" y="3182938"/>
            <a:ext cx="6192838" cy="3433762"/>
            <a:chOff x="1292" y="1909"/>
            <a:chExt cx="3901" cy="2163"/>
          </a:xfrm>
        </p:grpSpPr>
        <p:sp>
          <p:nvSpPr>
            <p:cNvPr id="16400" name="Freeform 5"/>
            <p:cNvSpPr>
              <a:spLocks/>
            </p:cNvSpPr>
            <p:nvPr/>
          </p:nvSpPr>
          <p:spPr bwMode="auto">
            <a:xfrm>
              <a:off x="1292" y="3678"/>
              <a:ext cx="3901" cy="394"/>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16401" name="Line 6"/>
            <p:cNvSpPr>
              <a:spLocks noChangeShapeType="1"/>
            </p:cNvSpPr>
            <p:nvPr/>
          </p:nvSpPr>
          <p:spPr bwMode="auto">
            <a:xfrm flipV="1">
              <a:off x="5193" y="1909"/>
              <a:ext cx="0" cy="1996"/>
            </a:xfrm>
            <a:prstGeom prst="line">
              <a:avLst/>
            </a:prstGeom>
            <a:noFill/>
            <a:ln w="57150">
              <a:solidFill>
                <a:schemeClr val="accent1">
                  <a:lumMod val="60000"/>
                  <a:lumOff val="40000"/>
                </a:schemeClr>
              </a:solidFill>
              <a:round/>
              <a:headEnd/>
              <a:tailEnd/>
            </a:ln>
          </p:spPr>
          <p:txBody>
            <a:bodyPr>
              <a:spAutoFit/>
            </a:bodyPr>
            <a:lstStyle/>
            <a:p>
              <a:endParaRPr lang="en-US"/>
            </a:p>
          </p:txBody>
        </p:sp>
      </p:grpSp>
      <p:pic>
        <p:nvPicPr>
          <p:cNvPr id="16389" name="Picture 7"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058863" y="2933700"/>
            <a:ext cx="1504950" cy="1550988"/>
          </a:xfrm>
          <a:prstGeom prst="rect">
            <a:avLst/>
          </a:prstGeom>
          <a:noFill/>
          <a:ln w="9525">
            <a:noFill/>
            <a:miter lim="800000"/>
            <a:headEnd/>
            <a:tailEnd/>
          </a:ln>
        </p:spPr>
      </p:pic>
      <p:grpSp>
        <p:nvGrpSpPr>
          <p:cNvPr id="3" name="Group 8"/>
          <p:cNvGrpSpPr>
            <a:grpSpLocks/>
          </p:cNvGrpSpPr>
          <p:nvPr/>
        </p:nvGrpSpPr>
        <p:grpSpPr bwMode="auto">
          <a:xfrm>
            <a:off x="2203450" y="3941763"/>
            <a:ext cx="6121400" cy="2519362"/>
            <a:chOff x="1292" y="2387"/>
            <a:chExt cx="3856" cy="1587"/>
          </a:xfrm>
        </p:grpSpPr>
        <p:sp>
          <p:nvSpPr>
            <p:cNvPr id="16396" name="Line 9"/>
            <p:cNvSpPr>
              <a:spLocks noChangeShapeType="1"/>
            </p:cNvSpPr>
            <p:nvPr/>
          </p:nvSpPr>
          <p:spPr bwMode="auto">
            <a:xfrm>
              <a:off x="1292" y="2478"/>
              <a:ext cx="1270" cy="1496"/>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sp>
          <p:nvSpPr>
            <p:cNvPr id="16397" name="Line 10"/>
            <p:cNvSpPr>
              <a:spLocks noChangeShapeType="1"/>
            </p:cNvSpPr>
            <p:nvPr/>
          </p:nvSpPr>
          <p:spPr bwMode="auto">
            <a:xfrm>
              <a:off x="1306" y="2446"/>
              <a:ext cx="2028" cy="1256"/>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sp>
          <p:nvSpPr>
            <p:cNvPr id="16398" name="Line 11"/>
            <p:cNvSpPr>
              <a:spLocks noChangeShapeType="1"/>
            </p:cNvSpPr>
            <p:nvPr/>
          </p:nvSpPr>
          <p:spPr bwMode="auto">
            <a:xfrm>
              <a:off x="1338" y="2432"/>
              <a:ext cx="3810" cy="1180"/>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sp>
          <p:nvSpPr>
            <p:cNvPr id="16399" name="Line 12"/>
            <p:cNvSpPr>
              <a:spLocks noChangeShapeType="1"/>
            </p:cNvSpPr>
            <p:nvPr/>
          </p:nvSpPr>
          <p:spPr bwMode="auto">
            <a:xfrm>
              <a:off x="1338" y="2387"/>
              <a:ext cx="3810" cy="317"/>
            </a:xfrm>
            <a:prstGeom prst="line">
              <a:avLst/>
            </a:prstGeom>
            <a:noFill/>
            <a:ln w="28575">
              <a:solidFill>
                <a:schemeClr val="accent5">
                  <a:lumMod val="75000"/>
                </a:schemeClr>
              </a:solidFill>
              <a:round/>
              <a:headEnd type="triangle" w="med" len="med"/>
              <a:tailEnd/>
            </a:ln>
          </p:spPr>
          <p:txBody>
            <a:bodyPr lIns="0" tIns="0" rIns="0" bIns="0" anchor="ctr">
              <a:spAutoFit/>
            </a:bodyPr>
            <a:lstStyle/>
            <a:p>
              <a:endParaRPr lang="en-US"/>
            </a:p>
          </p:txBody>
        </p:sp>
      </p:grpSp>
      <p:sp>
        <p:nvSpPr>
          <p:cNvPr id="16391" name="Text Box 13"/>
          <p:cNvSpPr txBox="1">
            <a:spLocks noChangeArrowheads="1"/>
          </p:cNvSpPr>
          <p:nvPr/>
        </p:nvSpPr>
        <p:spPr bwMode="auto">
          <a:xfrm>
            <a:off x="3546475" y="4575175"/>
            <a:ext cx="2746375" cy="457200"/>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How much light?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
        <p:nvSpPr>
          <p:cNvPr id="16392" name="Oval 15"/>
          <p:cNvSpPr>
            <a:spLocks noChangeArrowheads="1"/>
          </p:cNvSpPr>
          <p:nvPr/>
        </p:nvSpPr>
        <p:spPr bwMode="auto">
          <a:xfrm>
            <a:off x="4105275" y="6410325"/>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16393" name="Oval 16"/>
          <p:cNvSpPr>
            <a:spLocks noChangeArrowheads="1"/>
          </p:cNvSpPr>
          <p:nvPr/>
        </p:nvSpPr>
        <p:spPr bwMode="auto">
          <a:xfrm>
            <a:off x="8210550" y="5772150"/>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16394" name="Oval 17"/>
          <p:cNvSpPr>
            <a:spLocks noChangeArrowheads="1"/>
          </p:cNvSpPr>
          <p:nvPr/>
        </p:nvSpPr>
        <p:spPr bwMode="auto">
          <a:xfrm>
            <a:off x="8281988" y="4330700"/>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16395" name="Oval 18"/>
          <p:cNvSpPr>
            <a:spLocks noChangeArrowheads="1"/>
          </p:cNvSpPr>
          <p:nvPr/>
        </p:nvSpPr>
        <p:spPr bwMode="auto">
          <a:xfrm>
            <a:off x="5364163" y="5922963"/>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18"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Radiance</a:t>
            </a:r>
            <a:endParaRPr lang="en-US" dirty="0"/>
          </a:p>
        </p:txBody>
      </p:sp>
      <p:sp>
        <p:nvSpPr>
          <p:cNvPr id="3" name="Zástupný symbol pro obsah 2"/>
          <p:cNvSpPr>
            <a:spLocks noGrp="1"/>
          </p:cNvSpPr>
          <p:nvPr>
            <p:ph idx="1"/>
          </p:nvPr>
        </p:nvSpPr>
        <p:spPr/>
        <p:txBody>
          <a:bodyPr/>
          <a:lstStyle/>
          <a:p>
            <a:r>
              <a:rPr lang="en-US" dirty="0" smtClean="0"/>
              <a:t>“Amount of light” transported by a ray</a:t>
            </a:r>
          </a:p>
          <a:p>
            <a:pPr lvl="1"/>
            <a:r>
              <a:rPr lang="en-US" dirty="0" smtClean="0"/>
              <a:t>To / from point </a:t>
            </a:r>
            <a:r>
              <a:rPr lang="en-US" b="1" dirty="0" smtClean="0"/>
              <a:t>p</a:t>
            </a:r>
          </a:p>
          <a:p>
            <a:pPr lvl="1"/>
            <a:r>
              <a:rPr lang="en-US" dirty="0" smtClean="0"/>
              <a:t>To / from direction </a:t>
            </a:r>
            <a:r>
              <a:rPr lang="cs-CZ" b="1" dirty="0" smtClean="0">
                <a:latin typeface="Symbol" pitchFamily="18"/>
              </a:rPr>
              <a:t></a:t>
            </a:r>
            <a:endParaRPr lang="en-US" b="1" dirty="0" smtClean="0"/>
          </a:p>
          <a:p>
            <a:r>
              <a:rPr lang="en-US" i="1" dirty="0" smtClean="0"/>
              <a:t>L</a:t>
            </a:r>
            <a:r>
              <a:rPr lang="en-US" dirty="0" smtClean="0"/>
              <a:t> (</a:t>
            </a:r>
            <a:r>
              <a:rPr lang="en-US" b="1" dirty="0" smtClean="0"/>
              <a:t>p, </a:t>
            </a:r>
            <a:r>
              <a:rPr lang="cs-CZ" b="1" dirty="0" smtClean="0">
                <a:latin typeface="Symbol" pitchFamily="18"/>
              </a:rPr>
              <a:t></a:t>
            </a:r>
            <a:r>
              <a:rPr lang="en-US" b="1" dirty="0" smtClean="0">
                <a:latin typeface="Symbol" pitchFamily="18"/>
              </a:rPr>
              <a:t>)    </a:t>
            </a:r>
            <a:r>
              <a:rPr lang="en-US" dirty="0" smtClean="0"/>
              <a:t>[</a:t>
            </a:r>
            <a:r>
              <a:rPr lang="cs-CZ" dirty="0" smtClean="0"/>
              <a:t>W / m</a:t>
            </a:r>
            <a:r>
              <a:rPr lang="cs-CZ" baseline="40000" dirty="0" smtClean="0"/>
              <a:t>2</a:t>
            </a:r>
            <a:r>
              <a:rPr lang="cs-CZ" dirty="0" smtClean="0"/>
              <a:t> </a:t>
            </a:r>
            <a:r>
              <a:rPr lang="cs-CZ" dirty="0" err="1" smtClean="0"/>
              <a:t>sr</a:t>
            </a:r>
            <a:r>
              <a:rPr lang="cs-CZ" dirty="0" smtClean="0"/>
              <a:t> </a:t>
            </a:r>
            <a:r>
              <a:rPr lang="en-US" dirty="0" smtClean="0"/>
              <a:t>]</a:t>
            </a:r>
          </a:p>
          <a:p>
            <a:endParaRPr lang="en-US" dirty="0" smtClean="0">
              <a:latin typeface="Arial" pitchFamily="34"/>
            </a:endParaRPr>
          </a:p>
          <a:p>
            <a:r>
              <a:rPr lang="en-US" dirty="0" smtClean="0">
                <a:latin typeface="Arial" pitchFamily="34"/>
              </a:rPr>
              <a:t>Constant along a ray</a:t>
            </a:r>
          </a:p>
          <a:p>
            <a:r>
              <a:rPr lang="en-US" dirty="0" smtClean="0">
                <a:latin typeface="Arial" pitchFamily="34"/>
              </a:rPr>
              <a:t>Proportional to</a:t>
            </a:r>
            <a:br>
              <a:rPr lang="en-US" dirty="0" smtClean="0">
                <a:latin typeface="Arial" pitchFamily="34"/>
              </a:rPr>
            </a:br>
            <a:r>
              <a:rPr lang="en-US" dirty="0" smtClean="0"/>
              <a:t>perceived </a:t>
            </a:r>
            <a:r>
              <a:rPr lang="en-US" u="sng" dirty="0" smtClean="0"/>
              <a:t>brightness</a:t>
            </a:r>
            <a:endParaRPr lang="en-US" u="sng" dirty="0" smtClean="0">
              <a:latin typeface="Arial" pitchFamily="34"/>
            </a:endParaRPr>
          </a:p>
        </p:txBody>
      </p:sp>
      <p:grpSp>
        <p:nvGrpSpPr>
          <p:cNvPr id="4" name="Skupina 3"/>
          <p:cNvGrpSpPr/>
          <p:nvPr/>
        </p:nvGrpSpPr>
        <p:grpSpPr>
          <a:xfrm>
            <a:off x="4953000" y="2286000"/>
            <a:ext cx="3233159" cy="3960720"/>
            <a:chOff x="662760" y="3089520"/>
            <a:chExt cx="3233159" cy="3960720"/>
          </a:xfrm>
        </p:grpSpPr>
        <p:sp>
          <p:nvSpPr>
            <p:cNvPr id="5" name="Volný tvar 4"/>
            <p:cNvSpPr/>
            <p:nvPr/>
          </p:nvSpPr>
          <p:spPr>
            <a:xfrm rot="7574064">
              <a:off x="2973525" y="3828125"/>
              <a:ext cx="154080" cy="4899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200 f10 1"/>
                <a:gd name="f16" fmla="*/ 18400 f10 1"/>
                <a:gd name="f17" fmla="*/ 18400 f11 1"/>
                <a:gd name="f18" fmla="*/ 3200 f11 1"/>
                <a:gd name="f19" fmla="*/ f12 1 f2"/>
                <a:gd name="f20" fmla="*/ f13 1 f2"/>
                <a:gd name="f21" fmla="*/ f14 1 f2"/>
                <a:gd name="f22" fmla="*/ 10800 f10 1"/>
                <a:gd name="f23" fmla="*/ 0 f11 1"/>
                <a:gd name="f24" fmla="*/ 3160 f10 1"/>
                <a:gd name="f25" fmla="*/ 3160 f11 1"/>
                <a:gd name="f26" fmla="*/ 0 f10 1"/>
                <a:gd name="f27" fmla="*/ 10800 f11 1"/>
                <a:gd name="f28" fmla="*/ 18440 f11 1"/>
                <a:gd name="f29" fmla="*/ 21600 f11 1"/>
                <a:gd name="f30" fmla="*/ 18440 f10 1"/>
                <a:gd name="f31" fmla="*/ 21600 f10 1"/>
                <a:gd name="f32" fmla="+- 0 0 f19"/>
                <a:gd name="f33" fmla="+- f20 0 f1"/>
                <a:gd name="f34" fmla="+- f21 0 f1"/>
                <a:gd name="f35" fmla="*/ f32 f0 1"/>
                <a:gd name="f36" fmla="+- f34 0 f33"/>
                <a:gd name="f37" fmla="*/ f35 1 f5"/>
                <a:gd name="f38" fmla="+- f37 0 f1"/>
                <a:gd name="f39" fmla="cos 1 f38"/>
                <a:gd name="f40" fmla="sin 1 f38"/>
                <a:gd name="f41" fmla="+- 0 0 f39"/>
                <a:gd name="f42" fmla="+- 0 0 f40"/>
                <a:gd name="f43" fmla="*/ 10800 f41 1"/>
                <a:gd name="f44" fmla="*/ 10800 f42 1"/>
                <a:gd name="f45" fmla="*/ f43 f43 1"/>
                <a:gd name="f46" fmla="*/ f44 f44 1"/>
                <a:gd name="f47" fmla="+- f45 f46 0"/>
                <a:gd name="f48" fmla="sqrt f47"/>
                <a:gd name="f49" fmla="*/ f6 1 f48"/>
                <a:gd name="f50" fmla="*/ f41 f49 1"/>
                <a:gd name="f51" fmla="*/ f42 f49 1"/>
                <a:gd name="f52" fmla="+- 10800 0 f50"/>
                <a:gd name="f53" fmla="+- 10800 0 f51"/>
              </a:gdLst>
              <a:ahLst/>
              <a:cxnLst>
                <a:cxn ang="3cd4">
                  <a:pos x="hc" y="t"/>
                </a:cxn>
                <a:cxn ang="0">
                  <a:pos x="r" y="vc"/>
                </a:cxn>
                <a:cxn ang="cd4">
                  <a:pos x="hc" y="b"/>
                </a:cxn>
                <a:cxn ang="cd2">
                  <a:pos x="l" y="vc"/>
                </a:cxn>
                <a:cxn ang="f33">
                  <a:pos x="f22" y="f23"/>
                </a:cxn>
                <a:cxn ang="f33">
                  <a:pos x="f24" y="f25"/>
                </a:cxn>
                <a:cxn ang="f33">
                  <a:pos x="f26" y="f27"/>
                </a:cxn>
                <a:cxn ang="f33">
                  <a:pos x="f24" y="f28"/>
                </a:cxn>
                <a:cxn ang="f33">
                  <a:pos x="f22" y="f29"/>
                </a:cxn>
                <a:cxn ang="f33">
                  <a:pos x="f30" y="f28"/>
                </a:cxn>
                <a:cxn ang="f33">
                  <a:pos x="f31" y="f27"/>
                </a:cxn>
                <a:cxn ang="f33">
                  <a:pos x="f30" y="f25"/>
                </a:cxn>
              </a:cxnLst>
              <a:rect l="f15" t="f18" r="f16" b="f17"/>
              <a:pathLst>
                <a:path w="21600" h="21600">
                  <a:moveTo>
                    <a:pt x="f52" y="f53"/>
                  </a:moveTo>
                  <a:arcTo wR="f9" hR="f9" stAng="f33" swAng="f36"/>
                  <a:close/>
                </a:path>
              </a:pathLst>
            </a:custGeom>
            <a:noFill/>
            <a:ln w="28800">
              <a:solidFill>
                <a:schemeClr val="tx1"/>
              </a:solidFill>
              <a:prstDash val="solid"/>
              <a:miter/>
            </a:ln>
          </p:spPr>
          <p:txBody>
            <a:bodyPr vert="horz" wrap="none" lIns="97920" tIns="54720" rIns="97920" bIns="54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6" name="Volný tvar 5"/>
            <p:cNvSpPr/>
            <p:nvPr/>
          </p:nvSpPr>
          <p:spPr>
            <a:xfrm>
              <a:off x="3200040" y="4217400"/>
              <a:ext cx="695879" cy="56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Times New Roman" pitchFamily="18"/>
                  <a:ea typeface="Lucida Sans Unicode" pitchFamily="2"/>
                  <a:cs typeface="Tahoma" pitchFamily="2"/>
                </a:rPr>
                <a:t>d</a:t>
              </a:r>
              <a:r>
                <a:rPr lang="cs-CZ" sz="2800" b="1" i="0" u="none" strike="noStrike">
                  <a:ln>
                    <a:noFill/>
                  </a:ln>
                  <a:latin typeface="Symbol" pitchFamily="18"/>
                  <a:ea typeface="Lucida Sans Unicode" pitchFamily="2"/>
                  <a:cs typeface="Tahoma" pitchFamily="2"/>
                </a:rPr>
                <a:t></a:t>
              </a:r>
            </a:p>
          </p:txBody>
        </p:sp>
        <p:sp>
          <p:nvSpPr>
            <p:cNvPr id="7" name="Volný tvar 6"/>
            <p:cNvSpPr/>
            <p:nvPr/>
          </p:nvSpPr>
          <p:spPr>
            <a:xfrm>
              <a:off x="702720" y="5970959"/>
              <a:ext cx="1666079" cy="321840"/>
            </a:xfrm>
            <a:custGeom>
              <a:avLst>
                <a:gd name="f0" fmla="val 5397"/>
              </a:avLst>
              <a:gdLst>
                <a:gd name="f1" fmla="val 10800000"/>
                <a:gd name="f2" fmla="val 5400000"/>
                <a:gd name="f3" fmla="val 180"/>
                <a:gd name="f4" fmla="val w"/>
                <a:gd name="f5" fmla="val h"/>
                <a:gd name="f6" fmla="val 0"/>
                <a:gd name="f7" fmla="val 21600"/>
                <a:gd name="f8" fmla="*/ 21600 10800 1"/>
                <a:gd name="f9" fmla="val -2147483647"/>
                <a:gd name="f10" fmla="val 2147483647"/>
                <a:gd name="f11" fmla="+- 0 0 0"/>
                <a:gd name="f12" fmla="*/ f4 1 21600"/>
                <a:gd name="f13" fmla="*/ f5 1 21600"/>
                <a:gd name="f14" fmla="pin 0 f0 21600"/>
                <a:gd name="f15" fmla="*/ f11 f1 1"/>
                <a:gd name="f16" fmla="val f14"/>
                <a:gd name="f17" fmla="+- 21600 0 f14"/>
                <a:gd name="f18" fmla="*/ f14 10 1"/>
                <a:gd name="f19" fmla="*/ f14 f12 1"/>
                <a:gd name="f20" fmla="*/ f6 f13 1"/>
                <a:gd name="f21" fmla="*/ 0 f13 1"/>
                <a:gd name="f22" fmla="*/ f15 1 f3"/>
                <a:gd name="f23" fmla="*/ 10800 f12 1"/>
                <a:gd name="f24" fmla="*/ 10800 f13 1"/>
                <a:gd name="f25" fmla="*/ 21600 f13 1"/>
                <a:gd name="f26" fmla="*/ f18 1 24"/>
                <a:gd name="f27" fmla="*/ f16 1 2"/>
                <a:gd name="f28" fmla="+- f16 0 10800"/>
                <a:gd name="f29" fmla="*/ f8 1 f16"/>
                <a:gd name="f30" fmla="+- f22 0 f2"/>
                <a:gd name="f31" fmla="+- f26 1750 0"/>
                <a:gd name="f32" fmla="+- 10800 f27 0"/>
                <a:gd name="f33" fmla="+- 10800 0 f27"/>
                <a:gd name="f34" fmla="?: f28 f29 21600"/>
                <a:gd name="f35" fmla="+- 21600 0 f27"/>
                <a:gd name="f36" fmla="+- 21600 0 f29"/>
                <a:gd name="f37" fmla="*/ f27 f12 1"/>
                <a:gd name="f38" fmla="+- 21600 0 f31"/>
                <a:gd name="f39" fmla="?: f28 f36 0"/>
                <a:gd name="f40" fmla="*/ f31 f12 1"/>
                <a:gd name="f41" fmla="*/ f31 f13 1"/>
                <a:gd name="f42" fmla="*/ f32 f12 1"/>
                <a:gd name="f43" fmla="*/ f35 f12 1"/>
                <a:gd name="f44" fmla="*/ f33 f12 1"/>
                <a:gd name="f45" fmla="*/ f34 f13 1"/>
                <a:gd name="f46" fmla="*/ f38 f12 1"/>
                <a:gd name="f47" fmla="*/ f38 f13 1"/>
                <a:gd name="f48" fmla="*/ f39 f13 1"/>
              </a:gdLst>
              <a:ahLst>
                <a:ahXY gdRefX="f0" minX="f6" maxX="f7" gdRefY="" minY="0" maxY="0">
                  <a:pos x="f19" y="f20"/>
                </a:ahXY>
              </a:ahLst>
              <a:cxnLst>
                <a:cxn ang="3cd4">
                  <a:pos x="hc" y="t"/>
                </a:cxn>
                <a:cxn ang="0">
                  <a:pos x="r" y="vc"/>
                </a:cxn>
                <a:cxn ang="cd4">
                  <a:pos x="hc" y="b"/>
                </a:cxn>
                <a:cxn ang="cd2">
                  <a:pos x="l" y="vc"/>
                </a:cxn>
                <a:cxn ang="f30">
                  <a:pos x="f42" y="f21"/>
                </a:cxn>
                <a:cxn ang="f30">
                  <a:pos x="f23" y="f48"/>
                </a:cxn>
                <a:cxn ang="f30">
                  <a:pos x="f43" y="f24"/>
                </a:cxn>
                <a:cxn ang="f30">
                  <a:pos x="f44" y="f25"/>
                </a:cxn>
                <a:cxn ang="f30">
                  <a:pos x="f23" y="f45"/>
                </a:cxn>
                <a:cxn ang="f30">
                  <a:pos x="f37" y="f24"/>
                </a:cxn>
              </a:cxnLst>
              <a:rect l="f40" t="f41" r="f46" b="f47"/>
              <a:pathLst>
                <a:path w="21600" h="21600">
                  <a:moveTo>
                    <a:pt x="f16" y="f6"/>
                  </a:moveTo>
                  <a:lnTo>
                    <a:pt x="f7" y="f6"/>
                  </a:lnTo>
                  <a:lnTo>
                    <a:pt x="f17" y="f7"/>
                  </a:lnTo>
                  <a:lnTo>
                    <a:pt x="f6" y="f7"/>
                  </a:lnTo>
                  <a:close/>
                </a:path>
              </a:pathLst>
            </a:custGeom>
            <a:ln/>
          </p:spPr>
          <p:style>
            <a:lnRef idx="3">
              <a:schemeClr val="lt1"/>
            </a:lnRef>
            <a:fillRef idx="1">
              <a:schemeClr val="accent1"/>
            </a:fillRef>
            <a:effectRef idx="1">
              <a:schemeClr val="accent1"/>
            </a:effectRef>
            <a:fontRef idx="minor">
              <a:schemeClr val="lt1"/>
            </a:fontRef>
          </p:style>
          <p:txBody>
            <a:bodyPr vert="horz" wrap="none" lIns="97920" tIns="54720" rIns="97920" bIns="54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8" name="Přímá spojovací čára 7"/>
            <p:cNvSpPr/>
            <p:nvPr/>
          </p:nvSpPr>
          <p:spPr>
            <a:xfrm flipV="1">
              <a:off x="1535760" y="3438720"/>
              <a:ext cx="0" cy="2700000"/>
            </a:xfrm>
            <a:prstGeom prst="line">
              <a:avLst/>
            </a:prstGeom>
            <a:noFill/>
            <a:ln w="14400">
              <a:solidFill>
                <a:schemeClr val="tx1"/>
              </a:solidFill>
              <a:prstDash val="solid"/>
              <a:miter/>
              <a:tailEnd type="arrow"/>
            </a:ln>
          </p:spPr>
          <p:txBody>
            <a:bodyPr vert="horz" wrap="square" lIns="90720" tIns="47520" rIns="90720" bIns="475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9" name="Volný tvar 8"/>
            <p:cNvSpPr/>
            <p:nvPr/>
          </p:nvSpPr>
          <p:spPr>
            <a:xfrm>
              <a:off x="1688040" y="3209400"/>
              <a:ext cx="482400" cy="56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dirty="0">
                  <a:ln>
                    <a:noFill/>
                  </a:ln>
                  <a:latin typeface="Times New Roman" pitchFamily="18"/>
                  <a:ea typeface="Lucida Sans Unicode" pitchFamily="2"/>
                  <a:cs typeface="Tahoma" pitchFamily="2"/>
                </a:rPr>
                <a:t>N</a:t>
              </a:r>
            </a:p>
          </p:txBody>
        </p:sp>
        <p:sp>
          <p:nvSpPr>
            <p:cNvPr id="10" name="Přímá spojovací čára 9"/>
            <p:cNvSpPr/>
            <p:nvPr/>
          </p:nvSpPr>
          <p:spPr>
            <a:xfrm flipV="1">
              <a:off x="1544400" y="3606120"/>
              <a:ext cx="1832400" cy="2532240"/>
            </a:xfrm>
            <a:prstGeom prst="line">
              <a:avLst/>
            </a:prstGeom>
            <a:noFill/>
            <a:ln w="43200">
              <a:solidFill>
                <a:schemeClr val="tx1"/>
              </a:solidFill>
              <a:prstDash val="solid"/>
              <a:miter/>
              <a:tailEnd type="arrow"/>
            </a:ln>
          </p:spPr>
          <p:txBody>
            <a:bodyPr vert="horz" wrap="square" lIns="105120" tIns="61920" rIns="105120" bIns="619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1" name="Volný tvar 10"/>
            <p:cNvSpPr/>
            <p:nvPr/>
          </p:nvSpPr>
          <p:spPr>
            <a:xfrm>
              <a:off x="662760" y="5216040"/>
              <a:ext cx="1782720" cy="1834200"/>
            </a:xfrm>
            <a:custGeom>
              <a:avLst>
                <a:gd name="f0" fmla="val 21540000"/>
                <a:gd name="f1" fmla="val 2220000"/>
              </a:avLst>
              <a:gdLst>
                <a:gd name="f2" fmla="val 21600000"/>
                <a:gd name="f3" fmla="val 10800000"/>
                <a:gd name="f4" fmla="val 5400000"/>
                <a:gd name="f5" fmla="val 180"/>
                <a:gd name="f6" fmla="val w"/>
                <a:gd name="f7" fmla="val h"/>
                <a:gd name="f8" fmla="val 0"/>
                <a:gd name="f9" fmla="*/ 5419351 1 1725033"/>
                <a:gd name="f10" fmla="*/ 10800 10800 1"/>
                <a:gd name="f11" fmla="val 10800"/>
                <a:gd name="f12" fmla="val 21599999"/>
                <a:gd name="f13" fmla="min 0 21600"/>
                <a:gd name="f14" fmla="max 0 21600"/>
                <a:gd name="f15" fmla="*/ f9 1 2"/>
                <a:gd name="f16" fmla="*/ f6 1 21600"/>
                <a:gd name="f17" fmla="*/ f7 1 21600"/>
                <a:gd name="f18" fmla="*/ f9 1 180"/>
                <a:gd name="f19" fmla="pin 0 f0 21599999"/>
                <a:gd name="f20" fmla="pin 0 f1 21599999"/>
                <a:gd name="f21" fmla="+- f14 0 f13"/>
                <a:gd name="f22" fmla="+- 0 0 f19"/>
                <a:gd name="f23" fmla="+- 0 0 f20"/>
                <a:gd name="f24" fmla="*/ 10601 f16 1"/>
                <a:gd name="f25" fmla="*/ 17027 f16 1"/>
                <a:gd name="f26" fmla="*/ 10799 f17 1"/>
                <a:gd name="f27" fmla="*/ 0 f17 1"/>
                <a:gd name="f28" fmla="*/ f21 1 2"/>
                <a:gd name="f29" fmla="+- f22 f4 0"/>
                <a:gd name="f30" fmla="+- f23 f4 0"/>
                <a:gd name="f31" fmla="+- f13 f28 0"/>
                <a:gd name="f32" fmla="*/ f28 f28 1"/>
                <a:gd name="f33" fmla="*/ f29 f5 1"/>
                <a:gd name="f34" fmla="*/ f30 f5 1"/>
                <a:gd name="f35" fmla="*/ f33 1 f3"/>
                <a:gd name="f36" fmla="*/ f34 1 f3"/>
                <a:gd name="f37" fmla="+- 0 0 f35"/>
                <a:gd name="f38" fmla="+- 0 0 f36"/>
                <a:gd name="f39" fmla="val f37"/>
                <a:gd name="f40" fmla="val f38"/>
                <a:gd name="f41" fmla="*/ f39 f18 1"/>
                <a:gd name="f42" fmla="*/ f40 f18 1"/>
                <a:gd name="f43" fmla="*/ f39 f9 1"/>
                <a:gd name="f44" fmla="*/ f40 f9 1"/>
                <a:gd name="f45" fmla="+- 0 0 f41"/>
                <a:gd name="f46" fmla="+- 0 0 f42"/>
                <a:gd name="f47" fmla="*/ f43 1 f5"/>
                <a:gd name="f48" fmla="*/ f44 1 f5"/>
                <a:gd name="f49" fmla="*/ f45 f3 1"/>
                <a:gd name="f50" fmla="*/ f46 f3 1"/>
                <a:gd name="f51" fmla="+- 0 0 f47"/>
                <a:gd name="f52" fmla="+- 0 0 f48"/>
                <a:gd name="f53" fmla="*/ f49 1 f9"/>
                <a:gd name="f54" fmla="*/ f50 1 f9"/>
                <a:gd name="f55" fmla="+- f51 f9 0"/>
                <a:gd name="f56" fmla="+- f52 f9 0"/>
                <a:gd name="f57" fmla="+- f53 0 f4"/>
                <a:gd name="f58" fmla="+- f54 0 f4"/>
                <a:gd name="f59" fmla="+- f55 f15 0"/>
                <a:gd name="f60" fmla="+- f56 f15 0"/>
                <a:gd name="f61" fmla="cos 1 f57"/>
                <a:gd name="f62" fmla="sin 1 f57"/>
                <a:gd name="f63" fmla="cos 1 f58"/>
                <a:gd name="f64" fmla="sin 1 f58"/>
                <a:gd name="f65" fmla="+- 0 0 f59"/>
                <a:gd name="f66" fmla="+- 0 0 f60"/>
                <a:gd name="f67" fmla="+- 0 0 f61"/>
                <a:gd name="f68" fmla="+- 0 0 f62"/>
                <a:gd name="f69" fmla="+- 0 0 f63"/>
                <a:gd name="f70" fmla="+- 0 0 f64"/>
                <a:gd name="f71" fmla="*/ f65 f3 1"/>
                <a:gd name="f72" fmla="*/ f66 f3 1"/>
                <a:gd name="f73" fmla="*/ 10800 f67 1"/>
                <a:gd name="f74" fmla="*/ 10800 f68 1"/>
                <a:gd name="f75" fmla="*/ 10800 f69 1"/>
                <a:gd name="f76" fmla="*/ 10800 f70 1"/>
                <a:gd name="f77" fmla="*/ f71 1 f9"/>
                <a:gd name="f78" fmla="*/ f72 1 f9"/>
                <a:gd name="f79" fmla="+- f73 10800 0"/>
                <a:gd name="f80" fmla="+- f74 10800 0"/>
                <a:gd name="f81" fmla="+- f75 10800 0"/>
                <a:gd name="f82" fmla="+- f76 10800 0"/>
                <a:gd name="f83" fmla="+- f77 0 f4"/>
                <a:gd name="f84" fmla="+- f78 0 f4"/>
                <a:gd name="f85" fmla="cos 1 f83"/>
                <a:gd name="f86" fmla="sin 1 f83"/>
                <a:gd name="f87" fmla="cos 1 f84"/>
                <a:gd name="f88" fmla="sin 1 f84"/>
                <a:gd name="f89" fmla="+- f80 0 f31"/>
                <a:gd name="f90" fmla="+- f79 0 f31"/>
                <a:gd name="f91" fmla="+- f82 0 f31"/>
                <a:gd name="f92" fmla="+- f81 0 f31"/>
                <a:gd name="f93" fmla="+- 0 0 f85"/>
                <a:gd name="f94" fmla="+- 0 0 f86"/>
                <a:gd name="f95" fmla="+- 0 0 f87"/>
                <a:gd name="f96" fmla="+- 0 0 f88"/>
                <a:gd name="f97" fmla="at2 f89 f90"/>
                <a:gd name="f98" fmla="at2 f91 f92"/>
                <a:gd name="f99" fmla="*/ 10800 f93 1"/>
                <a:gd name="f100" fmla="*/ 10800 f94 1"/>
                <a:gd name="f101" fmla="*/ 10800 f95 1"/>
                <a:gd name="f102" fmla="*/ 10800 f96 1"/>
                <a:gd name="f103" fmla="+- f97 f4 0"/>
                <a:gd name="f104" fmla="+- f98 f4 0"/>
                <a:gd name="f105" fmla="*/ f99 f99 1"/>
                <a:gd name="f106" fmla="*/ f100 f100 1"/>
                <a:gd name="f107" fmla="*/ f101 f101 1"/>
                <a:gd name="f108" fmla="*/ f102 f102 1"/>
                <a:gd name="f109" fmla="*/ f103 f9 1"/>
                <a:gd name="f110" fmla="*/ f104 f9 1"/>
                <a:gd name="f111" fmla="+- f105 f106 0"/>
                <a:gd name="f112" fmla="+- f107 f108 0"/>
                <a:gd name="f113" fmla="*/ f109 1 f3"/>
                <a:gd name="f114" fmla="*/ f110 1 f3"/>
                <a:gd name="f115" fmla="sqrt f111"/>
                <a:gd name="f116" fmla="sqrt f112"/>
                <a:gd name="f117" fmla="+- 0 0 f113"/>
                <a:gd name="f118" fmla="+- 0 0 f114"/>
                <a:gd name="f119" fmla="*/ f10 1 f115"/>
                <a:gd name="f120" fmla="*/ f10 1 f116"/>
                <a:gd name="f121" fmla="+- 0 0 f117"/>
                <a:gd name="f122" fmla="+- 0 0 f118"/>
                <a:gd name="f123" fmla="*/ f93 f119 1"/>
                <a:gd name="f124" fmla="*/ f94 f119 1"/>
                <a:gd name="f125" fmla="*/ f95 f120 1"/>
                <a:gd name="f126" fmla="*/ f96 f120 1"/>
                <a:gd name="f127" fmla="*/ f121 f3 1"/>
                <a:gd name="f128" fmla="*/ f122 f3 1"/>
                <a:gd name="f129" fmla="+- 10800 0 f123"/>
                <a:gd name="f130" fmla="+- 10800 0 f124"/>
                <a:gd name="f131" fmla="+- 10800 0 f125"/>
                <a:gd name="f132" fmla="+- 10800 0 f126"/>
                <a:gd name="f133" fmla="*/ f127 1 f9"/>
                <a:gd name="f134" fmla="*/ f128 1 f9"/>
                <a:gd name="f135" fmla="*/ f129 f16 1"/>
                <a:gd name="f136" fmla="*/ f130 f17 1"/>
                <a:gd name="f137" fmla="*/ f131 f16 1"/>
                <a:gd name="f138" fmla="*/ f132 f17 1"/>
                <a:gd name="f139" fmla="+- f133 0 f4"/>
                <a:gd name="f140" fmla="+- f134 0 f4"/>
                <a:gd name="f141" fmla="cos 1 f139"/>
                <a:gd name="f142" fmla="sin 1 f139"/>
                <a:gd name="f143" fmla="+- f140 0 f139"/>
                <a:gd name="f144" fmla="+- 0 0 f141"/>
                <a:gd name="f145" fmla="+- 0 0 f142"/>
                <a:gd name="f146" fmla="+- f143 f2 0"/>
                <a:gd name="f147" fmla="*/ f28 f144 1"/>
                <a:gd name="f148" fmla="*/ f28 f145 1"/>
                <a:gd name="f149" fmla="?: f143 f143 f146"/>
                <a:gd name="f150" fmla="*/ f147 f147 1"/>
                <a:gd name="f151" fmla="*/ f148 f148 1"/>
                <a:gd name="f152" fmla="+- f150 f151 0"/>
                <a:gd name="f153" fmla="sqrt f152"/>
                <a:gd name="f154" fmla="*/ f32 1 f153"/>
                <a:gd name="f155" fmla="*/ f144 f154 1"/>
                <a:gd name="f156" fmla="*/ f145 f154 1"/>
                <a:gd name="f157" fmla="+- f31 0 f155"/>
                <a:gd name="f158" fmla="+- f31 0 f156"/>
              </a:gdLst>
              <a:ahLst>
                <a:ahPolar gdRefR="" minR="0" maxR="0" gdRefAng="f0" minAng="f8" maxAng="f12">
                  <a:pos x="f135" y="f136"/>
                </a:ahPolar>
                <a:ahPolar gdRefR="" minR="0" maxR="0" gdRefAng="f1" minAng="f8" maxAng="f12">
                  <a:pos x="f137" y="f138"/>
                </a:ahPolar>
              </a:ahLst>
              <a:cxnLst>
                <a:cxn ang="3cd4">
                  <a:pos x="hc" y="t"/>
                </a:cxn>
                <a:cxn ang="0">
                  <a:pos x="r" y="vc"/>
                </a:cxn>
                <a:cxn ang="cd4">
                  <a:pos x="hc" y="b"/>
                </a:cxn>
                <a:cxn ang="cd2">
                  <a:pos x="l" y="vc"/>
                </a:cxn>
              </a:cxnLst>
              <a:rect l="f24" t="f27" r="f25" b="f26"/>
              <a:pathLst>
                <a:path w="21600" h="21600" stroke="0">
                  <a:moveTo>
                    <a:pt x="f157" y="f158"/>
                  </a:moveTo>
                  <a:arcTo wR="f28" hR="f28" stAng="f139" swAng="f149"/>
                  <a:lnTo>
                    <a:pt x="f11" y="f11"/>
                  </a:lnTo>
                  <a:close/>
                </a:path>
                <a:path w="21600" h="21600" fill="none">
                  <a:moveTo>
                    <a:pt x="f157" y="f158"/>
                  </a:moveTo>
                  <a:arcTo wR="f28" hR="f28" stAng="f139" swAng="f149"/>
                </a:path>
              </a:pathLst>
            </a:custGeom>
            <a:noFill/>
            <a:ln w="12600">
              <a:solidFill>
                <a:schemeClr val="tx1"/>
              </a:solidFill>
              <a:prstDash val="solid"/>
              <a:miter/>
              <a:headEnd type="arrow"/>
              <a:tailEnd type="arrow"/>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2" name="Volný tvar 11"/>
            <p:cNvSpPr/>
            <p:nvPr/>
          </p:nvSpPr>
          <p:spPr>
            <a:xfrm>
              <a:off x="1688040" y="4721400"/>
              <a:ext cx="405000" cy="56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p>
          </p:txBody>
        </p:sp>
        <p:sp>
          <p:nvSpPr>
            <p:cNvPr id="13" name="Přímá spojovací čára 12"/>
            <p:cNvSpPr/>
            <p:nvPr/>
          </p:nvSpPr>
          <p:spPr>
            <a:xfrm flipH="1">
              <a:off x="1530720" y="3915000"/>
              <a:ext cx="1323000" cy="2210040"/>
            </a:xfrm>
            <a:prstGeom prst="line">
              <a:avLst/>
            </a:prstGeom>
            <a:noFill/>
            <a:ln w="14400">
              <a:solidFill>
                <a:schemeClr val="tx1"/>
              </a:solidFill>
              <a:custDash>
                <a:ds d="352500" sp="100000"/>
              </a:custDash>
              <a:miter/>
            </a:ln>
          </p:spPr>
          <p:txBody>
            <a:bodyPr vert="horz" wrap="square" lIns="90720" tIns="47520" rIns="90720" bIns="475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4" name="Přímá spojovací čára 13"/>
            <p:cNvSpPr/>
            <p:nvPr/>
          </p:nvSpPr>
          <p:spPr>
            <a:xfrm flipH="1">
              <a:off x="1530720" y="4224239"/>
              <a:ext cx="1718280" cy="1900801"/>
            </a:xfrm>
            <a:prstGeom prst="line">
              <a:avLst/>
            </a:prstGeom>
            <a:noFill/>
            <a:ln w="14400">
              <a:solidFill>
                <a:schemeClr val="tx1"/>
              </a:solidFill>
              <a:custDash>
                <a:ds d="352500" sp="100000"/>
              </a:custDash>
              <a:miter/>
            </a:ln>
          </p:spPr>
          <p:txBody>
            <a:bodyPr vert="horz" wrap="square" lIns="90720" tIns="47520" rIns="90720" bIns="475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5" name="Volný tvar 14"/>
            <p:cNvSpPr/>
            <p:nvPr/>
          </p:nvSpPr>
          <p:spPr>
            <a:xfrm>
              <a:off x="1100159" y="5405400"/>
              <a:ext cx="418320" cy="56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dirty="0">
                  <a:ln>
                    <a:noFill/>
                  </a:ln>
                  <a:latin typeface="Times New Roman" pitchFamily="18"/>
                  <a:ea typeface="Lucida Sans Unicode" pitchFamily="2"/>
                  <a:cs typeface="Tahoma" pitchFamily="2"/>
                </a:rPr>
                <a:t>p</a:t>
              </a:r>
            </a:p>
          </p:txBody>
        </p:sp>
        <p:sp>
          <p:nvSpPr>
            <p:cNvPr id="16" name="Volný tvar 15"/>
            <p:cNvSpPr/>
            <p:nvPr/>
          </p:nvSpPr>
          <p:spPr>
            <a:xfrm>
              <a:off x="2444040" y="5729400"/>
              <a:ext cx="720719" cy="568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Times New Roman" pitchFamily="18"/>
                  <a:ea typeface="Lucida Sans Unicode" pitchFamily="2"/>
                  <a:cs typeface="Tahoma" pitchFamily="2"/>
                </a:rPr>
                <a:t>dA</a:t>
              </a:r>
            </a:p>
          </p:txBody>
        </p:sp>
        <p:sp>
          <p:nvSpPr>
            <p:cNvPr id="17" name="Volný tvar 16"/>
            <p:cNvSpPr/>
            <p:nvPr/>
          </p:nvSpPr>
          <p:spPr>
            <a:xfrm>
              <a:off x="2948040" y="3089520"/>
              <a:ext cx="457200" cy="568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825346" name="Rectangle 2"/>
          <p:cNvSpPr>
            <a:spLocks noGrp="1" noChangeArrowheads="1"/>
          </p:cNvSpPr>
          <p:nvPr>
            <p:ph type="title"/>
          </p:nvPr>
        </p:nvSpPr>
        <p:spPr/>
        <p:txBody>
          <a:bodyPr/>
          <a:lstStyle/>
          <a:p>
            <a:pPr eaLnBrk="1" hangingPunct="1">
              <a:defRPr/>
            </a:pPr>
            <a:r>
              <a:rPr lang="en-US" dirty="0" smtClean="0"/>
              <a:t>Direct vs. indirect illumination</a:t>
            </a:r>
          </a:p>
        </p:txBody>
      </p:sp>
      <p:sp>
        <p:nvSpPr>
          <p:cNvPr id="17411" name="Rectangle 3"/>
          <p:cNvSpPr>
            <a:spLocks noGrp="1" noChangeArrowheads="1"/>
          </p:cNvSpPr>
          <p:nvPr>
            <p:ph type="body" idx="1"/>
          </p:nvPr>
        </p:nvSpPr>
        <p:spPr/>
        <p:txBody>
          <a:bodyPr/>
          <a:lstStyle/>
          <a:p>
            <a:pPr eaLnBrk="1" hangingPunct="1"/>
            <a:r>
              <a:rPr lang="en-US" dirty="0" smtClean="0"/>
              <a:t>Where does the light come from?</a:t>
            </a:r>
          </a:p>
          <a:p>
            <a:pPr lvl="1" eaLnBrk="1" hangingPunct="1"/>
            <a:r>
              <a:rPr lang="en-US" dirty="0" smtClean="0"/>
              <a:t>Light sources (</a:t>
            </a:r>
            <a:r>
              <a:rPr lang="en-US" i="1" dirty="0" smtClean="0"/>
              <a:t>direct illumination</a:t>
            </a:r>
            <a:r>
              <a:rPr lang="en-US" dirty="0" smtClean="0"/>
              <a:t>)</a:t>
            </a:r>
          </a:p>
          <a:p>
            <a:pPr lvl="1" eaLnBrk="1" hangingPunct="1"/>
            <a:r>
              <a:rPr lang="en-US" dirty="0" smtClean="0"/>
              <a:t>Scene surfaces (</a:t>
            </a:r>
            <a:r>
              <a:rPr lang="en-US" i="1" dirty="0" smtClean="0"/>
              <a:t>indirect illumination</a:t>
            </a:r>
            <a:r>
              <a:rPr lang="en-US" dirty="0" smtClean="0"/>
              <a:t>)</a:t>
            </a:r>
          </a:p>
          <a:p>
            <a:pPr lvl="1" eaLnBrk="1" hangingPunct="1"/>
            <a:endParaRPr lang="cs-CZ" dirty="0" smtClean="0"/>
          </a:p>
        </p:txBody>
      </p:sp>
      <p:pic>
        <p:nvPicPr>
          <p:cNvPr id="17413" name="Picture 45" descr="MCj01989940000[1]"/>
          <p:cNvPicPr>
            <a:picLocks noChangeAspect="1" noChangeArrowheads="1"/>
          </p:cNvPicPr>
          <p:nvPr/>
        </p:nvPicPr>
        <p:blipFill>
          <a:blip r:embed="rId3" cstate="print"/>
          <a:srcRect/>
          <a:stretch>
            <a:fillRect/>
          </a:stretch>
        </p:blipFill>
        <p:spPr bwMode="auto">
          <a:xfrm rot="10800000">
            <a:off x="5259388" y="2990850"/>
            <a:ext cx="779462" cy="992188"/>
          </a:xfrm>
          <a:prstGeom prst="rect">
            <a:avLst/>
          </a:prstGeom>
          <a:noFill/>
          <a:ln w="9525">
            <a:noFill/>
            <a:miter lim="800000"/>
            <a:headEnd/>
            <a:tailEnd/>
          </a:ln>
        </p:spPr>
      </p:pic>
      <p:sp>
        <p:nvSpPr>
          <p:cNvPr id="825391" name="Rectangle 47"/>
          <p:cNvSpPr>
            <a:spLocks noChangeArrowheads="1"/>
          </p:cNvSpPr>
          <p:nvPr/>
        </p:nvSpPr>
        <p:spPr bwMode="auto">
          <a:xfrm>
            <a:off x="5265738" y="6164263"/>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825392" name="Line 48"/>
          <p:cNvSpPr>
            <a:spLocks noChangeShapeType="1"/>
          </p:cNvSpPr>
          <p:nvPr/>
        </p:nvSpPr>
        <p:spPr bwMode="auto">
          <a:xfrm flipH="1">
            <a:off x="5449888" y="3971925"/>
            <a:ext cx="201612" cy="2024063"/>
          </a:xfrm>
          <a:prstGeom prst="line">
            <a:avLst/>
          </a:prstGeom>
          <a:noFill/>
          <a:ln w="28575">
            <a:solidFill>
              <a:srgbClr val="FFC000"/>
            </a:solidFill>
            <a:round/>
            <a:headEnd/>
            <a:tailEnd type="triangle" w="med" len="med"/>
          </a:ln>
        </p:spPr>
        <p:txBody>
          <a:bodyPr lIns="0" tIns="0" rIns="0" bIns="0" anchor="ctr">
            <a:spAutoFit/>
          </a:bodyPr>
          <a:lstStyle/>
          <a:p>
            <a:endParaRPr lang="en-US"/>
          </a:p>
        </p:txBody>
      </p:sp>
      <p:grpSp>
        <p:nvGrpSpPr>
          <p:cNvPr id="2" name="Group 50"/>
          <p:cNvGrpSpPr>
            <a:grpSpLocks/>
          </p:cNvGrpSpPr>
          <p:nvPr/>
        </p:nvGrpSpPr>
        <p:grpSpPr bwMode="auto">
          <a:xfrm>
            <a:off x="5449888" y="5148263"/>
            <a:ext cx="2951162" cy="847725"/>
            <a:chOff x="3334" y="3144"/>
            <a:chExt cx="1859" cy="534"/>
          </a:xfrm>
        </p:grpSpPr>
        <p:sp>
          <p:nvSpPr>
            <p:cNvPr id="17427" name="Line 51"/>
            <p:cNvSpPr>
              <a:spLocks noChangeShapeType="1"/>
            </p:cNvSpPr>
            <p:nvPr/>
          </p:nvSpPr>
          <p:spPr bwMode="auto">
            <a:xfrm flipH="1">
              <a:off x="3345" y="3144"/>
              <a:ext cx="1848" cy="534"/>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8" name="Line 52"/>
            <p:cNvSpPr>
              <a:spLocks noChangeShapeType="1"/>
            </p:cNvSpPr>
            <p:nvPr/>
          </p:nvSpPr>
          <p:spPr bwMode="auto">
            <a:xfrm flipH="1">
              <a:off x="3334" y="3678"/>
              <a:ext cx="1859" cy="0"/>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3" name="Group 53"/>
          <p:cNvGrpSpPr>
            <a:grpSpLocks/>
          </p:cNvGrpSpPr>
          <p:nvPr/>
        </p:nvGrpSpPr>
        <p:grpSpPr bwMode="auto">
          <a:xfrm>
            <a:off x="3729038" y="3187700"/>
            <a:ext cx="4672012" cy="2808288"/>
            <a:chOff x="2250" y="1909"/>
            <a:chExt cx="2943" cy="1769"/>
          </a:xfrm>
        </p:grpSpPr>
        <p:sp>
          <p:nvSpPr>
            <p:cNvPr id="17423" name="Line 54"/>
            <p:cNvSpPr>
              <a:spLocks noChangeShapeType="1"/>
            </p:cNvSpPr>
            <p:nvPr/>
          </p:nvSpPr>
          <p:spPr bwMode="auto">
            <a:xfrm flipH="1">
              <a:off x="3334" y="1909"/>
              <a:ext cx="938" cy="1769"/>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4" name="Line 55"/>
            <p:cNvSpPr>
              <a:spLocks noChangeShapeType="1"/>
            </p:cNvSpPr>
            <p:nvPr/>
          </p:nvSpPr>
          <p:spPr bwMode="auto">
            <a:xfrm flipH="1">
              <a:off x="3345" y="2016"/>
              <a:ext cx="1848" cy="166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5" name="Line 56"/>
            <p:cNvSpPr>
              <a:spLocks noChangeShapeType="1"/>
            </p:cNvSpPr>
            <p:nvPr/>
          </p:nvSpPr>
          <p:spPr bwMode="auto">
            <a:xfrm flipH="1">
              <a:off x="3345" y="2652"/>
              <a:ext cx="1848"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6" name="Line 57"/>
            <p:cNvSpPr>
              <a:spLocks noChangeShapeType="1"/>
            </p:cNvSpPr>
            <p:nvPr/>
          </p:nvSpPr>
          <p:spPr bwMode="auto">
            <a:xfrm>
              <a:off x="2250" y="2112"/>
              <a:ext cx="1095" cy="156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4" name="Group 58"/>
          <p:cNvGrpSpPr>
            <a:grpSpLocks/>
          </p:cNvGrpSpPr>
          <p:nvPr/>
        </p:nvGrpSpPr>
        <p:grpSpPr bwMode="auto">
          <a:xfrm>
            <a:off x="3081338" y="4367213"/>
            <a:ext cx="2368550" cy="1628775"/>
            <a:chOff x="1842" y="2652"/>
            <a:chExt cx="1492" cy="1026"/>
          </a:xfrm>
        </p:grpSpPr>
        <p:sp>
          <p:nvSpPr>
            <p:cNvPr id="17421" name="Line 59"/>
            <p:cNvSpPr>
              <a:spLocks noChangeShapeType="1"/>
            </p:cNvSpPr>
            <p:nvPr/>
          </p:nvSpPr>
          <p:spPr bwMode="auto">
            <a:xfrm>
              <a:off x="1914" y="2652"/>
              <a:ext cx="1420"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7422" name="Line 60"/>
            <p:cNvSpPr>
              <a:spLocks noChangeShapeType="1"/>
            </p:cNvSpPr>
            <p:nvPr/>
          </p:nvSpPr>
          <p:spPr bwMode="auto">
            <a:xfrm>
              <a:off x="1842" y="3426"/>
              <a:ext cx="1492" cy="25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sp>
        <p:nvSpPr>
          <p:cNvPr id="23" name="Oval 18"/>
          <p:cNvSpPr>
            <a:spLocks noChangeArrowheads="1"/>
          </p:cNvSpPr>
          <p:nvPr/>
        </p:nvSpPr>
        <p:spPr bwMode="auto">
          <a:xfrm>
            <a:off x="5364163" y="5922963"/>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25"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6" name="Text Box 13"/>
          <p:cNvSpPr txBox="1">
            <a:spLocks noChangeArrowheads="1"/>
          </p:cNvSpPr>
          <p:nvPr/>
        </p:nvSpPr>
        <p:spPr bwMode="auto">
          <a:xfrm>
            <a:off x="5072742" y="4038600"/>
            <a:ext cx="1058303" cy="461665"/>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direct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
        <p:nvSpPr>
          <p:cNvPr id="27" name="Text Box 13"/>
          <p:cNvSpPr txBox="1">
            <a:spLocks noChangeArrowheads="1"/>
          </p:cNvSpPr>
          <p:nvPr/>
        </p:nvSpPr>
        <p:spPr bwMode="auto">
          <a:xfrm>
            <a:off x="6629400" y="4724400"/>
            <a:ext cx="1338828" cy="461665"/>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indirect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
        <p:nvSpPr>
          <p:cNvPr id="28" name="Text Box 13"/>
          <p:cNvSpPr txBox="1">
            <a:spLocks noChangeArrowheads="1"/>
          </p:cNvSpPr>
          <p:nvPr/>
        </p:nvSpPr>
        <p:spPr bwMode="auto">
          <a:xfrm>
            <a:off x="3124200" y="5105400"/>
            <a:ext cx="1338828" cy="461665"/>
          </a:xfrm>
          <a:prstGeom prst="rect">
            <a:avLst/>
          </a:prstGeom>
          <a:noFill/>
          <a:ln w="9525" algn="ctr">
            <a:noFill/>
            <a:miter lim="800000"/>
            <a:headEnd/>
            <a:tailEnd/>
          </a:ln>
        </p:spPr>
        <p:txBody>
          <a:bodyPr wrap="none">
            <a:spAutoFit/>
          </a:bodyPr>
          <a:lstStyle/>
          <a:p>
            <a:pPr eaLnBrk="0" hangingPunct="0">
              <a:spcBef>
                <a:spcPct val="50000"/>
              </a:spcBef>
              <a:buClr>
                <a:schemeClr val="accent1"/>
              </a:buClr>
              <a:buSzPct val="120000"/>
              <a:buFont typeface="Wingdings" pitchFamily="2" charset="2"/>
              <a:buNone/>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rPr>
              <a:t>indirect</a:t>
            </a:r>
            <a:endPar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ndParaRPr>
          </a:p>
        </p:txBody>
      </p:sp>
      <p:sp>
        <p:nvSpPr>
          <p:cNvPr id="29"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pPr eaLnBrk="1" hangingPunct="1">
              <a:defRPr/>
            </a:pPr>
            <a:r>
              <a:rPr lang="en-US" smtClean="0"/>
              <a:t>Where does the light go then?</a:t>
            </a:r>
          </a:p>
        </p:txBody>
      </p:sp>
      <p:sp>
        <p:nvSpPr>
          <p:cNvPr id="19459" name="Rectangle 3"/>
          <p:cNvSpPr>
            <a:spLocks noGrp="1" noChangeArrowheads="1"/>
          </p:cNvSpPr>
          <p:nvPr>
            <p:ph type="body" idx="1"/>
          </p:nvPr>
        </p:nvSpPr>
        <p:spPr/>
        <p:txBody>
          <a:bodyPr/>
          <a:lstStyle/>
          <a:p>
            <a:pPr eaLnBrk="1" hangingPunct="1"/>
            <a:r>
              <a:rPr lang="en-US" smtClean="0"/>
              <a:t>Light reflection – material reflectance</a:t>
            </a:r>
          </a:p>
          <a:p>
            <a:pPr lvl="1" eaLnBrk="1" hangingPunct="1"/>
            <a:endParaRPr lang="cs-CZ" smtClean="0"/>
          </a:p>
        </p:txBody>
      </p:sp>
      <p:pic>
        <p:nvPicPr>
          <p:cNvPr id="19461" name="Picture 7" descr="MCj01989940000[1]"/>
          <p:cNvPicPr>
            <a:picLocks noChangeAspect="1" noChangeArrowheads="1"/>
          </p:cNvPicPr>
          <p:nvPr/>
        </p:nvPicPr>
        <p:blipFill>
          <a:blip r:embed="rId3" cstate="print"/>
          <a:srcRect/>
          <a:stretch>
            <a:fillRect/>
          </a:stretch>
        </p:blipFill>
        <p:spPr bwMode="auto">
          <a:xfrm rot="10800000">
            <a:off x="5259388" y="2990850"/>
            <a:ext cx="779462" cy="992188"/>
          </a:xfrm>
          <a:prstGeom prst="rect">
            <a:avLst/>
          </a:prstGeom>
          <a:noFill/>
          <a:ln w="9525">
            <a:noFill/>
            <a:miter lim="800000"/>
            <a:headEnd/>
            <a:tailEnd/>
          </a:ln>
        </p:spPr>
      </p:pic>
      <p:pic>
        <p:nvPicPr>
          <p:cNvPr id="19462" name="Picture 8"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063625" y="2938463"/>
            <a:ext cx="1504950" cy="1550987"/>
          </a:xfrm>
          <a:prstGeom prst="rect">
            <a:avLst/>
          </a:prstGeom>
          <a:noFill/>
          <a:ln w="9525">
            <a:noFill/>
            <a:miter lim="800000"/>
            <a:headEnd/>
            <a:tailEnd/>
          </a:ln>
        </p:spPr>
      </p:pic>
      <p:sp>
        <p:nvSpPr>
          <p:cNvPr id="842761" name="Rectangle 9"/>
          <p:cNvSpPr>
            <a:spLocks noChangeArrowheads="1"/>
          </p:cNvSpPr>
          <p:nvPr/>
        </p:nvSpPr>
        <p:spPr bwMode="auto">
          <a:xfrm>
            <a:off x="5265738" y="6164263"/>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19464" name="Line 10"/>
          <p:cNvSpPr>
            <a:spLocks noChangeShapeType="1"/>
          </p:cNvSpPr>
          <p:nvPr/>
        </p:nvSpPr>
        <p:spPr bwMode="auto">
          <a:xfrm flipH="1">
            <a:off x="5449888" y="3971925"/>
            <a:ext cx="201612" cy="2024063"/>
          </a:xfrm>
          <a:prstGeom prst="line">
            <a:avLst/>
          </a:prstGeom>
          <a:noFill/>
          <a:ln w="28575">
            <a:solidFill>
              <a:srgbClr val="FFC000"/>
            </a:solidFill>
            <a:round/>
            <a:headEnd/>
            <a:tailEnd type="triangle" w="med" len="med"/>
          </a:ln>
        </p:spPr>
        <p:txBody>
          <a:bodyPr lIns="0" tIns="0" rIns="0" bIns="0" anchor="ctr">
            <a:spAutoFit/>
          </a:bodyPr>
          <a:lstStyle/>
          <a:p>
            <a:endParaRPr lang="en-US"/>
          </a:p>
        </p:txBody>
      </p:sp>
      <p:grpSp>
        <p:nvGrpSpPr>
          <p:cNvPr id="2" name="Group 12"/>
          <p:cNvGrpSpPr>
            <a:grpSpLocks/>
          </p:cNvGrpSpPr>
          <p:nvPr/>
        </p:nvGrpSpPr>
        <p:grpSpPr bwMode="auto">
          <a:xfrm>
            <a:off x="5449888" y="5148263"/>
            <a:ext cx="2951162" cy="847725"/>
            <a:chOff x="3334" y="3144"/>
            <a:chExt cx="1859" cy="534"/>
          </a:xfrm>
        </p:grpSpPr>
        <p:sp>
          <p:nvSpPr>
            <p:cNvPr id="19476" name="Line 13"/>
            <p:cNvSpPr>
              <a:spLocks noChangeShapeType="1"/>
            </p:cNvSpPr>
            <p:nvPr/>
          </p:nvSpPr>
          <p:spPr bwMode="auto">
            <a:xfrm flipH="1">
              <a:off x="3345" y="3144"/>
              <a:ext cx="1848" cy="534"/>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7" name="Line 14"/>
            <p:cNvSpPr>
              <a:spLocks noChangeShapeType="1"/>
            </p:cNvSpPr>
            <p:nvPr/>
          </p:nvSpPr>
          <p:spPr bwMode="auto">
            <a:xfrm flipH="1">
              <a:off x="3334" y="3678"/>
              <a:ext cx="1859" cy="0"/>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3" name="Group 15"/>
          <p:cNvGrpSpPr>
            <a:grpSpLocks/>
          </p:cNvGrpSpPr>
          <p:nvPr/>
        </p:nvGrpSpPr>
        <p:grpSpPr bwMode="auto">
          <a:xfrm>
            <a:off x="3729038" y="3187700"/>
            <a:ext cx="4672012" cy="2808288"/>
            <a:chOff x="2250" y="1909"/>
            <a:chExt cx="2943" cy="1769"/>
          </a:xfrm>
        </p:grpSpPr>
        <p:sp>
          <p:nvSpPr>
            <p:cNvPr id="19472" name="Line 16"/>
            <p:cNvSpPr>
              <a:spLocks noChangeShapeType="1"/>
            </p:cNvSpPr>
            <p:nvPr/>
          </p:nvSpPr>
          <p:spPr bwMode="auto">
            <a:xfrm flipH="1">
              <a:off x="3334" y="1909"/>
              <a:ext cx="938" cy="1769"/>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3" name="Line 17"/>
            <p:cNvSpPr>
              <a:spLocks noChangeShapeType="1"/>
            </p:cNvSpPr>
            <p:nvPr/>
          </p:nvSpPr>
          <p:spPr bwMode="auto">
            <a:xfrm flipH="1">
              <a:off x="3345" y="2016"/>
              <a:ext cx="1848" cy="166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4" name="Line 18"/>
            <p:cNvSpPr>
              <a:spLocks noChangeShapeType="1"/>
            </p:cNvSpPr>
            <p:nvPr/>
          </p:nvSpPr>
          <p:spPr bwMode="auto">
            <a:xfrm flipH="1">
              <a:off x="3345" y="2652"/>
              <a:ext cx="1848"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5" name="Line 19"/>
            <p:cNvSpPr>
              <a:spLocks noChangeShapeType="1"/>
            </p:cNvSpPr>
            <p:nvPr/>
          </p:nvSpPr>
          <p:spPr bwMode="auto">
            <a:xfrm>
              <a:off x="2250" y="2112"/>
              <a:ext cx="1095" cy="156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4" name="Group 20"/>
          <p:cNvGrpSpPr>
            <a:grpSpLocks/>
          </p:cNvGrpSpPr>
          <p:nvPr/>
        </p:nvGrpSpPr>
        <p:grpSpPr bwMode="auto">
          <a:xfrm>
            <a:off x="3081338" y="4367213"/>
            <a:ext cx="2368550" cy="1628775"/>
            <a:chOff x="1842" y="2652"/>
            <a:chExt cx="1492" cy="1026"/>
          </a:xfrm>
        </p:grpSpPr>
        <p:sp>
          <p:nvSpPr>
            <p:cNvPr id="19470" name="Line 21"/>
            <p:cNvSpPr>
              <a:spLocks noChangeShapeType="1"/>
            </p:cNvSpPr>
            <p:nvPr/>
          </p:nvSpPr>
          <p:spPr bwMode="auto">
            <a:xfrm>
              <a:off x="1914" y="2652"/>
              <a:ext cx="1420"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19471" name="Line 22"/>
            <p:cNvSpPr>
              <a:spLocks noChangeShapeType="1"/>
            </p:cNvSpPr>
            <p:nvPr/>
          </p:nvSpPr>
          <p:spPr bwMode="auto">
            <a:xfrm>
              <a:off x="1842" y="3426"/>
              <a:ext cx="1492" cy="25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sp>
        <p:nvSpPr>
          <p:cNvPr id="842775" name="Line 23"/>
          <p:cNvSpPr>
            <a:spLocks noChangeShapeType="1"/>
          </p:cNvSpPr>
          <p:nvPr/>
        </p:nvSpPr>
        <p:spPr bwMode="auto">
          <a:xfrm flipH="1" flipV="1">
            <a:off x="2246313" y="3975100"/>
            <a:ext cx="3227387" cy="2025650"/>
          </a:xfrm>
          <a:prstGeom prst="line">
            <a:avLst/>
          </a:prstGeom>
          <a:noFill/>
          <a:ln w="38100">
            <a:solidFill>
              <a:srgbClr val="FFC000"/>
            </a:solidFill>
            <a:round/>
            <a:headEnd/>
            <a:tailEnd type="triangle" w="med" len="med"/>
          </a:ln>
        </p:spPr>
        <p:txBody>
          <a:bodyPr/>
          <a:lstStyle/>
          <a:p>
            <a:endParaRPr lang="en-US"/>
          </a:p>
        </p:txBody>
      </p:sp>
      <p:sp>
        <p:nvSpPr>
          <p:cNvPr id="24"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5"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2" name="Oval 18"/>
          <p:cNvSpPr>
            <a:spLocks noChangeArrowheads="1"/>
          </p:cNvSpPr>
          <p:nvPr/>
        </p:nvSpPr>
        <p:spPr bwMode="auto">
          <a:xfrm>
            <a:off x="5364163" y="5922963"/>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23"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2775"/>
                                        </p:tgtEl>
                                        <p:attrNameLst>
                                          <p:attrName>style.visibility</p:attrName>
                                        </p:attrNameLst>
                                      </p:cBhvr>
                                      <p:to>
                                        <p:strVal val="visible"/>
                                      </p:to>
                                    </p:set>
                                    <p:animEffect transition="in" filter="wipe(down)">
                                      <p:cBhvr>
                                        <p:cTn id="7" dur="500"/>
                                        <p:tgtEl>
                                          <p:spTgt spid="84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lstStyle/>
          <a:p>
            <a:pPr eaLnBrk="1" hangingPunct="1">
              <a:defRPr/>
            </a:pPr>
            <a:r>
              <a:rPr lang="en-US" dirty="0" smtClean="0"/>
              <a:t>Light reflection</a:t>
            </a:r>
            <a:endParaRPr lang="cs-CZ" dirty="0" smtClean="0"/>
          </a:p>
        </p:txBody>
      </p:sp>
      <p:sp>
        <p:nvSpPr>
          <p:cNvPr id="20483" name="Rectangle 3"/>
          <p:cNvSpPr>
            <a:spLocks noGrp="1" noChangeArrowheads="1"/>
          </p:cNvSpPr>
          <p:nvPr>
            <p:ph type="body" idx="1"/>
          </p:nvPr>
        </p:nvSpPr>
        <p:spPr>
          <a:xfrm>
            <a:off x="304800" y="1371600"/>
            <a:ext cx="4002088" cy="5257800"/>
          </a:xfrm>
        </p:spPr>
        <p:txBody>
          <a:bodyPr/>
          <a:lstStyle/>
          <a:p>
            <a:pPr eaLnBrk="1" hangingPunct="1"/>
            <a:r>
              <a:rPr lang="en-US" b="1" dirty="0" smtClean="0"/>
              <a:t>BRDF</a:t>
            </a:r>
          </a:p>
          <a:p>
            <a:pPr lvl="1" eaLnBrk="1" hangingPunct="1"/>
            <a:r>
              <a:rPr lang="en-US" u="sng" dirty="0" smtClean="0"/>
              <a:t>B</a:t>
            </a:r>
            <a:r>
              <a:rPr lang="en-US" dirty="0" smtClean="0"/>
              <a:t>i-directional</a:t>
            </a:r>
            <a:br>
              <a:rPr lang="en-US" dirty="0" smtClean="0"/>
            </a:br>
            <a:r>
              <a:rPr lang="en-US" u="sng" dirty="0" smtClean="0"/>
              <a:t>R</a:t>
            </a:r>
            <a:r>
              <a:rPr lang="en-US" dirty="0" smtClean="0"/>
              <a:t>eflectance </a:t>
            </a:r>
            <a:r>
              <a:rPr lang="en-US" u="sng" dirty="0" smtClean="0"/>
              <a:t>D</a:t>
            </a:r>
            <a:r>
              <a:rPr lang="en-US" dirty="0" smtClean="0"/>
              <a:t>istribution </a:t>
            </a:r>
            <a:br>
              <a:rPr lang="en-US" dirty="0" smtClean="0"/>
            </a:br>
            <a:r>
              <a:rPr lang="en-US" u="sng" dirty="0" smtClean="0"/>
              <a:t>F</a:t>
            </a:r>
            <a:r>
              <a:rPr lang="en-US" dirty="0" smtClean="0"/>
              <a:t>unction</a:t>
            </a:r>
          </a:p>
          <a:p>
            <a:pPr eaLnBrk="1" hangingPunct="1"/>
            <a:endParaRPr lang="en-US" dirty="0" smtClean="0"/>
          </a:p>
          <a:p>
            <a:pPr eaLnBrk="1" hangingPunct="1"/>
            <a:r>
              <a:rPr lang="en-US" dirty="0" smtClean="0"/>
              <a:t>Implementation:</a:t>
            </a:r>
          </a:p>
          <a:p>
            <a:pPr lvl="1" eaLnBrk="1" hangingPunct="1"/>
            <a:r>
              <a:rPr lang="en-US" dirty="0" err="1" smtClean="0"/>
              <a:t>Shader</a:t>
            </a:r>
            <a:endParaRPr lang="cs-CZ" dirty="0" smtClean="0"/>
          </a:p>
        </p:txBody>
      </p:sp>
      <p:pic>
        <p:nvPicPr>
          <p:cNvPr id="20484" name="Picture 4"/>
          <p:cNvPicPr>
            <a:picLocks noChangeAspect="1" noChangeArrowheads="1"/>
          </p:cNvPicPr>
          <p:nvPr/>
        </p:nvPicPr>
        <p:blipFill>
          <a:blip r:embed="rId3" cstate="print"/>
          <a:srcRect/>
          <a:stretch>
            <a:fillRect/>
          </a:stretch>
        </p:blipFill>
        <p:spPr bwMode="auto">
          <a:xfrm>
            <a:off x="4271962" y="1371600"/>
            <a:ext cx="4567238" cy="4940300"/>
          </a:xfrm>
          <a:prstGeom prst="rect">
            <a:avLst/>
          </a:prstGeom>
          <a:noFill/>
          <a:ln w="9525" algn="ctr">
            <a:noFill/>
            <a:miter lim="800000"/>
            <a:headEnd/>
            <a:tailEnd/>
          </a:ln>
        </p:spPr>
      </p:pic>
      <p:sp>
        <p:nvSpPr>
          <p:cNvPr id="20485" name="Text Box 5"/>
          <p:cNvSpPr txBox="1">
            <a:spLocks noChangeArrowheads="1"/>
          </p:cNvSpPr>
          <p:nvPr/>
        </p:nvSpPr>
        <p:spPr bwMode="auto">
          <a:xfrm>
            <a:off x="4306749" y="6318437"/>
            <a:ext cx="2656305" cy="307777"/>
          </a:xfrm>
          <a:prstGeom prst="rect">
            <a:avLst/>
          </a:prstGeom>
          <a:noFill/>
          <a:ln w="9525">
            <a:noFill/>
            <a:miter lim="800000"/>
            <a:headEnd/>
            <a:tailEnd/>
          </a:ln>
        </p:spPr>
        <p:txBody>
          <a:bodyPr wrap="none">
            <a:spAutoFit/>
          </a:bodyPr>
          <a:lstStyle/>
          <a:p>
            <a:r>
              <a:rPr lang="en-US" sz="1400" dirty="0"/>
              <a:t>I</a:t>
            </a:r>
            <a:r>
              <a:rPr lang="en-US" sz="1400" dirty="0" smtClean="0"/>
              <a:t>mage courtesy </a:t>
            </a:r>
            <a:r>
              <a:rPr lang="pl-PL" sz="1400" dirty="0" smtClean="0"/>
              <a:t>Wojciech </a:t>
            </a:r>
            <a:r>
              <a:rPr lang="pl-PL" sz="1400" dirty="0"/>
              <a:t>Matusik</a:t>
            </a:r>
          </a:p>
        </p:txBody>
      </p:sp>
      <p:sp>
        <p:nvSpPr>
          <p:cNvPr id="6"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p:txBody>
          <a:bodyPr/>
          <a:lstStyle/>
          <a:p>
            <a:pPr eaLnBrk="1" hangingPunct="1">
              <a:defRPr/>
            </a:pPr>
            <a:r>
              <a:rPr lang="en-US" dirty="0" smtClean="0"/>
              <a:t>Light reflection – BRDF</a:t>
            </a:r>
          </a:p>
        </p:txBody>
      </p:sp>
      <p:sp>
        <p:nvSpPr>
          <p:cNvPr id="19459" name="Rectangle 3"/>
          <p:cNvSpPr>
            <a:spLocks noGrp="1" noChangeArrowheads="1"/>
          </p:cNvSpPr>
          <p:nvPr>
            <p:ph type="body" idx="1"/>
          </p:nvPr>
        </p:nvSpPr>
        <p:spPr>
          <a:xfrm>
            <a:off x="457200" y="1114425"/>
            <a:ext cx="8382000" cy="5011738"/>
          </a:xfrm>
        </p:spPr>
        <p:txBody>
          <a:bodyPr/>
          <a:lstStyle/>
          <a:p>
            <a:pPr eaLnBrk="1" hangingPunct="1"/>
            <a:r>
              <a:rPr lang="en-US" b="1" u="sng" dirty="0" smtClean="0"/>
              <a:t>B</a:t>
            </a:r>
            <a:r>
              <a:rPr lang="en-US" dirty="0" smtClean="0"/>
              <a:t>i-directional </a:t>
            </a:r>
            <a:r>
              <a:rPr lang="en-US" b="1" u="sng" dirty="0" smtClean="0"/>
              <a:t>R</a:t>
            </a:r>
            <a:r>
              <a:rPr lang="en-US" dirty="0" smtClean="0"/>
              <a:t>eflectance </a:t>
            </a:r>
            <a:r>
              <a:rPr lang="en-US" b="1" u="sng" dirty="0" smtClean="0"/>
              <a:t>D</a:t>
            </a:r>
            <a:r>
              <a:rPr lang="en-US" dirty="0" smtClean="0"/>
              <a:t>istribution </a:t>
            </a:r>
            <a:r>
              <a:rPr lang="en-US" b="1" u="sng" dirty="0" smtClean="0"/>
              <a:t>F</a:t>
            </a:r>
            <a:r>
              <a:rPr lang="en-US" dirty="0" smtClean="0"/>
              <a:t>unction</a:t>
            </a:r>
            <a:endParaRPr lang="cs-CZ" dirty="0" smtClean="0"/>
          </a:p>
        </p:txBody>
      </p:sp>
      <p:pic>
        <p:nvPicPr>
          <p:cNvPr id="19462" name="Picture 8"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063625" y="2938463"/>
            <a:ext cx="1504950" cy="1550987"/>
          </a:xfrm>
          <a:prstGeom prst="rect">
            <a:avLst/>
          </a:prstGeom>
          <a:noFill/>
          <a:ln w="9525">
            <a:noFill/>
            <a:miter lim="800000"/>
            <a:headEnd/>
            <a:tailEnd/>
          </a:ln>
        </p:spPr>
      </p:pic>
      <p:sp>
        <p:nvSpPr>
          <p:cNvPr id="842761" name="Rectangle 9"/>
          <p:cNvSpPr>
            <a:spLocks noChangeArrowheads="1"/>
          </p:cNvSpPr>
          <p:nvPr/>
        </p:nvSpPr>
        <p:spPr bwMode="auto">
          <a:xfrm>
            <a:off x="5265738" y="6164263"/>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842775" name="Line 23"/>
          <p:cNvSpPr>
            <a:spLocks noChangeShapeType="1"/>
          </p:cNvSpPr>
          <p:nvPr/>
        </p:nvSpPr>
        <p:spPr bwMode="auto">
          <a:xfrm flipH="1" flipV="1">
            <a:off x="2246313" y="3975100"/>
            <a:ext cx="3227387" cy="2025650"/>
          </a:xfrm>
          <a:prstGeom prst="line">
            <a:avLst/>
          </a:prstGeom>
          <a:noFill/>
          <a:ln w="38100">
            <a:solidFill>
              <a:srgbClr val="FFC000"/>
            </a:solidFill>
            <a:round/>
            <a:headEnd/>
            <a:tailEnd type="triangle" w="med" len="med"/>
          </a:ln>
        </p:spPr>
        <p:txBody>
          <a:bodyPr/>
          <a:lstStyle/>
          <a:p>
            <a:endParaRPr lang="en-US"/>
          </a:p>
        </p:txBody>
      </p:sp>
      <p:sp>
        <p:nvSpPr>
          <p:cNvPr id="24" name="Freeform 5"/>
          <p:cNvSpPr>
            <a:spLocks/>
          </p:cNvSpPr>
          <p:nvPr/>
        </p:nvSpPr>
        <p:spPr bwMode="auto">
          <a:xfrm>
            <a:off x="2203450" y="59912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5" name="Line 6"/>
          <p:cNvSpPr>
            <a:spLocks noChangeShapeType="1"/>
          </p:cNvSpPr>
          <p:nvPr/>
        </p:nvSpPr>
        <p:spPr bwMode="auto">
          <a:xfrm flipV="1">
            <a:off x="8396288" y="31829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2" name="Oval 18"/>
          <p:cNvSpPr>
            <a:spLocks noChangeArrowheads="1"/>
          </p:cNvSpPr>
          <p:nvPr/>
        </p:nvSpPr>
        <p:spPr bwMode="auto">
          <a:xfrm>
            <a:off x="5364163" y="5922963"/>
            <a:ext cx="228600" cy="228600"/>
          </a:xfrm>
          <a:prstGeom prst="ellipse">
            <a:avLst/>
          </a:prstGeom>
          <a:solidFill>
            <a:srgbClr val="FFC000"/>
          </a:solidFill>
          <a:ln w="25400">
            <a:noFill/>
            <a:round/>
            <a:headEnd/>
            <a:tailEnd/>
          </a:ln>
        </p:spPr>
        <p:txBody>
          <a:bodyPr wrap="none" anchor="ctr">
            <a:spAutoFit/>
          </a:bodyPr>
          <a:lstStyle/>
          <a:p>
            <a:endParaRPr lang="cs-CZ"/>
          </a:p>
        </p:txBody>
      </p:sp>
      <p:sp>
        <p:nvSpPr>
          <p:cNvPr id="23"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26" name="Text Box 25"/>
          <p:cNvSpPr txBox="1">
            <a:spLocks noChangeArrowheads="1"/>
          </p:cNvSpPr>
          <p:nvPr/>
        </p:nvSpPr>
        <p:spPr bwMode="auto">
          <a:xfrm>
            <a:off x="6858000" y="3657600"/>
            <a:ext cx="482600" cy="519112"/>
          </a:xfrm>
          <a:prstGeom prst="rect">
            <a:avLst/>
          </a:prstGeom>
          <a:noFill/>
          <a:ln w="9525">
            <a:noFill/>
            <a:miter lim="800000"/>
            <a:headEnd/>
            <a:tailEnd/>
          </a:ln>
        </p:spPr>
        <p:txBody>
          <a:bodyPr wrap="none">
            <a:spAutoFit/>
          </a:bodyPr>
          <a:lstStyle/>
          <a:p>
            <a:r>
              <a:rPr lang="en-US" sz="2800" dirty="0" err="1">
                <a:latin typeface="Symbol" pitchFamily="18" charset="2"/>
              </a:rPr>
              <a:t>w</a:t>
            </a:r>
            <a:r>
              <a:rPr lang="en-US" sz="2800" i="1" baseline="-25000" dirty="0" err="1"/>
              <a:t>i</a:t>
            </a:r>
            <a:endParaRPr lang="cs-CZ" sz="2800" i="1" baseline="-25000" dirty="0"/>
          </a:p>
        </p:txBody>
      </p:sp>
      <p:grpSp>
        <p:nvGrpSpPr>
          <p:cNvPr id="2" name="Skupina 29"/>
          <p:cNvGrpSpPr/>
          <p:nvPr/>
        </p:nvGrpSpPr>
        <p:grpSpPr>
          <a:xfrm rot="1479843">
            <a:off x="5996096" y="3468610"/>
            <a:ext cx="342900" cy="2690853"/>
            <a:chOff x="5473713" y="3913228"/>
            <a:chExt cx="342900" cy="2054225"/>
          </a:xfrm>
        </p:grpSpPr>
        <p:sp>
          <p:nvSpPr>
            <p:cNvPr id="27" name="Line 26"/>
            <p:cNvSpPr>
              <a:spLocks noChangeShapeType="1"/>
            </p:cNvSpPr>
            <p:nvPr/>
          </p:nvSpPr>
          <p:spPr bwMode="auto">
            <a:xfrm flipV="1">
              <a:off x="5473713" y="3940216"/>
              <a:ext cx="11113" cy="2027237"/>
            </a:xfrm>
            <a:prstGeom prst="line">
              <a:avLst/>
            </a:prstGeom>
            <a:noFill/>
            <a:ln w="9525">
              <a:solidFill>
                <a:schemeClr val="tx1"/>
              </a:solidFill>
              <a:round/>
              <a:headEnd/>
              <a:tailEnd/>
            </a:ln>
          </p:spPr>
          <p:txBody>
            <a:bodyPr/>
            <a:lstStyle/>
            <a:p>
              <a:endParaRPr lang="en-US"/>
            </a:p>
          </p:txBody>
        </p:sp>
        <p:sp>
          <p:nvSpPr>
            <p:cNvPr id="28" name="Line 27"/>
            <p:cNvSpPr>
              <a:spLocks noChangeShapeType="1"/>
            </p:cNvSpPr>
            <p:nvPr/>
          </p:nvSpPr>
          <p:spPr bwMode="auto">
            <a:xfrm flipV="1">
              <a:off x="5473713" y="3978316"/>
              <a:ext cx="342900" cy="1989137"/>
            </a:xfrm>
            <a:prstGeom prst="line">
              <a:avLst/>
            </a:prstGeom>
            <a:noFill/>
            <a:ln w="9525">
              <a:solidFill>
                <a:schemeClr val="tx1"/>
              </a:solidFill>
              <a:round/>
              <a:headEnd/>
              <a:tailEnd/>
            </a:ln>
          </p:spPr>
          <p:txBody>
            <a:bodyPr/>
            <a:lstStyle/>
            <a:p>
              <a:endParaRPr lang="en-US"/>
            </a:p>
          </p:txBody>
        </p:sp>
        <p:sp>
          <p:nvSpPr>
            <p:cNvPr id="29" name="Oval 28"/>
            <p:cNvSpPr>
              <a:spLocks noChangeArrowheads="1"/>
            </p:cNvSpPr>
            <p:nvPr/>
          </p:nvSpPr>
          <p:spPr bwMode="auto">
            <a:xfrm rot="405970">
              <a:off x="5483238" y="3913228"/>
              <a:ext cx="333375" cy="117475"/>
            </a:xfrm>
            <a:prstGeom prst="ellipse">
              <a:avLst/>
            </a:prstGeom>
            <a:noFill/>
            <a:ln w="9525">
              <a:solidFill>
                <a:schemeClr val="tx1"/>
              </a:solidFill>
              <a:round/>
              <a:headEnd/>
              <a:tailEnd/>
            </a:ln>
          </p:spPr>
          <p:txBody>
            <a:bodyPr wrap="none" anchor="ctr"/>
            <a:lstStyle/>
            <a:p>
              <a:endParaRPr lang="cs-CZ"/>
            </a:p>
          </p:txBody>
        </p:sp>
      </p:grpSp>
      <p:graphicFrame>
        <p:nvGraphicFramePr>
          <p:cNvPr id="3074" name="Object 33"/>
          <p:cNvGraphicFramePr>
            <a:graphicFrameLocks noChangeAspect="1"/>
          </p:cNvGraphicFramePr>
          <p:nvPr/>
        </p:nvGraphicFramePr>
        <p:xfrm>
          <a:off x="1096963" y="1828800"/>
          <a:ext cx="6827837" cy="914400"/>
        </p:xfrm>
        <a:graphic>
          <a:graphicData uri="http://schemas.openxmlformats.org/presentationml/2006/ole">
            <p:oleObj spid="_x0000_s7170" name="Rovnice" r:id="rId5" imgW="3213000" imgH="431640" progId="Equation.3">
              <p:embed/>
            </p:oleObj>
          </a:graphicData>
        </a:graphic>
      </p:graphicFrame>
      <p:sp>
        <p:nvSpPr>
          <p:cNvPr id="31" name="Line 16"/>
          <p:cNvSpPr>
            <a:spLocks noChangeShapeType="1"/>
          </p:cNvSpPr>
          <p:nvPr/>
        </p:nvSpPr>
        <p:spPr bwMode="auto">
          <a:xfrm flipH="1">
            <a:off x="5449888" y="3187700"/>
            <a:ext cx="1489075" cy="2808288"/>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lstStyle/>
          <a:p>
            <a:pPr eaLnBrk="1" hangingPunct="1">
              <a:defRPr/>
            </a:pPr>
            <a:r>
              <a:rPr lang="en-US" dirty="0" smtClean="0"/>
              <a:t>BRDF components</a:t>
            </a:r>
            <a:endParaRPr lang="cs-CZ" dirty="0" smtClean="0"/>
          </a:p>
        </p:txBody>
      </p:sp>
      <p:pic>
        <p:nvPicPr>
          <p:cNvPr id="21507" name="Picture 5"/>
          <p:cNvPicPr>
            <a:picLocks noChangeAspect="1" noChangeArrowheads="1"/>
          </p:cNvPicPr>
          <p:nvPr/>
        </p:nvPicPr>
        <p:blipFill>
          <a:blip r:embed="rId3" cstate="print"/>
          <a:srcRect/>
          <a:stretch>
            <a:fillRect/>
          </a:stretch>
        </p:blipFill>
        <p:spPr bwMode="auto">
          <a:xfrm>
            <a:off x="1363663" y="3368675"/>
            <a:ext cx="3675062" cy="2879725"/>
          </a:xfrm>
          <a:prstGeom prst="rect">
            <a:avLst/>
          </a:prstGeom>
          <a:noFill/>
          <a:ln w="9525">
            <a:noFill/>
            <a:miter lim="800000"/>
            <a:headEnd/>
            <a:tailEnd/>
          </a:ln>
        </p:spPr>
      </p:pic>
      <p:pic>
        <p:nvPicPr>
          <p:cNvPr id="21508" name="Picture 7"/>
          <p:cNvPicPr>
            <a:picLocks noChangeAspect="1" noChangeArrowheads="1"/>
          </p:cNvPicPr>
          <p:nvPr/>
        </p:nvPicPr>
        <p:blipFill>
          <a:blip r:embed="rId4" cstate="print"/>
          <a:srcRect/>
          <a:stretch>
            <a:fillRect/>
          </a:stretch>
        </p:blipFill>
        <p:spPr bwMode="auto">
          <a:xfrm>
            <a:off x="5310188" y="3370263"/>
            <a:ext cx="2886075" cy="2878137"/>
          </a:xfrm>
          <a:prstGeom prst="rect">
            <a:avLst/>
          </a:prstGeom>
          <a:noFill/>
          <a:ln w="9525">
            <a:noFill/>
            <a:miter lim="800000"/>
            <a:headEnd/>
            <a:tailEnd/>
          </a:ln>
        </p:spPr>
      </p:pic>
      <p:grpSp>
        <p:nvGrpSpPr>
          <p:cNvPr id="2" name="Group 55"/>
          <p:cNvGrpSpPr>
            <a:grpSpLocks/>
          </p:cNvGrpSpPr>
          <p:nvPr/>
        </p:nvGrpSpPr>
        <p:grpSpPr bwMode="auto">
          <a:xfrm flipH="1">
            <a:off x="1298575" y="1647825"/>
            <a:ext cx="2035175" cy="1028700"/>
            <a:chOff x="632" y="1264"/>
            <a:chExt cx="1282" cy="648"/>
          </a:xfrm>
        </p:grpSpPr>
        <p:sp>
          <p:nvSpPr>
            <p:cNvPr id="21529" name="Freeform 42"/>
            <p:cNvSpPr>
              <a:spLocks/>
            </p:cNvSpPr>
            <p:nvPr/>
          </p:nvSpPr>
          <p:spPr bwMode="auto">
            <a:xfrm rot="-414673">
              <a:off x="1141" y="1264"/>
              <a:ext cx="773" cy="639"/>
            </a:xfrm>
            <a:custGeom>
              <a:avLst/>
              <a:gdLst>
                <a:gd name="T0" fmla="*/ 51 w 466"/>
                <a:gd name="T1" fmla="*/ 597 h 410"/>
                <a:gd name="T2" fmla="*/ 675 w 466"/>
                <a:gd name="T3" fmla="*/ 335 h 410"/>
                <a:gd name="T4" fmla="*/ 635 w 466"/>
                <a:gd name="T5" fmla="*/ 86 h 410"/>
                <a:gd name="T6" fmla="*/ 370 w 466"/>
                <a:gd name="T7" fmla="*/ 86 h 410"/>
                <a:gd name="T8" fmla="*/ 51 w 466"/>
                <a:gd name="T9" fmla="*/ 597 h 410"/>
                <a:gd name="T10" fmla="*/ 0 60000 65536"/>
                <a:gd name="T11" fmla="*/ 0 60000 65536"/>
                <a:gd name="T12" fmla="*/ 0 60000 65536"/>
                <a:gd name="T13" fmla="*/ 0 60000 65536"/>
                <a:gd name="T14" fmla="*/ 0 60000 65536"/>
                <a:gd name="T15" fmla="*/ 0 w 466"/>
                <a:gd name="T16" fmla="*/ 0 h 410"/>
                <a:gd name="T17" fmla="*/ 466 w 466"/>
                <a:gd name="T18" fmla="*/ 410 h 410"/>
              </a:gdLst>
              <a:ahLst/>
              <a:cxnLst>
                <a:cxn ang="T10">
                  <a:pos x="T0" y="T1"/>
                </a:cxn>
                <a:cxn ang="T11">
                  <a:pos x="T2" y="T3"/>
                </a:cxn>
                <a:cxn ang="T12">
                  <a:pos x="T4" y="T5"/>
                </a:cxn>
                <a:cxn ang="T13">
                  <a:pos x="T6" y="T7"/>
                </a:cxn>
                <a:cxn ang="T14">
                  <a:pos x="T8" y="T9"/>
                </a:cxn>
              </a:cxnLst>
              <a:rect l="T15" t="T16" r="T17" b="T18"/>
              <a:pathLst>
                <a:path w="466" h="410">
                  <a:moveTo>
                    <a:pt x="31" y="383"/>
                  </a:moveTo>
                  <a:cubicBezTo>
                    <a:pt x="62" y="410"/>
                    <a:pt x="348" y="270"/>
                    <a:pt x="407" y="215"/>
                  </a:cubicBezTo>
                  <a:cubicBezTo>
                    <a:pt x="466" y="160"/>
                    <a:pt x="414" y="82"/>
                    <a:pt x="383" y="55"/>
                  </a:cubicBezTo>
                  <a:cubicBezTo>
                    <a:pt x="352" y="28"/>
                    <a:pt x="283" y="0"/>
                    <a:pt x="223" y="55"/>
                  </a:cubicBezTo>
                  <a:cubicBezTo>
                    <a:pt x="163" y="110"/>
                    <a:pt x="0" y="356"/>
                    <a:pt x="31" y="383"/>
                  </a:cubicBezTo>
                  <a:close/>
                </a:path>
              </a:pathLst>
            </a:custGeom>
            <a:solidFill>
              <a:schemeClr val="accent1"/>
            </a:solidFill>
            <a:ln w="9525">
              <a:solidFill>
                <a:schemeClr val="tx1"/>
              </a:solidFill>
              <a:round/>
              <a:headEnd/>
              <a:tailEnd/>
            </a:ln>
          </p:spPr>
          <p:txBody>
            <a:bodyPr/>
            <a:lstStyle/>
            <a:p>
              <a:endParaRPr lang="cs-CZ"/>
            </a:p>
          </p:txBody>
        </p:sp>
        <p:sp>
          <p:nvSpPr>
            <p:cNvPr id="21530" name="Line 26"/>
            <p:cNvSpPr>
              <a:spLocks noChangeShapeType="1"/>
            </p:cNvSpPr>
            <p:nvPr/>
          </p:nvSpPr>
          <p:spPr bwMode="auto">
            <a:xfrm>
              <a:off x="632" y="1912"/>
              <a:ext cx="1216" cy="0"/>
            </a:xfrm>
            <a:prstGeom prst="line">
              <a:avLst/>
            </a:prstGeom>
            <a:noFill/>
            <a:ln w="57150">
              <a:solidFill>
                <a:schemeClr val="tx2"/>
              </a:solidFill>
              <a:round/>
              <a:headEnd/>
              <a:tailEnd/>
            </a:ln>
          </p:spPr>
          <p:txBody>
            <a:bodyPr wrap="none"/>
            <a:lstStyle/>
            <a:p>
              <a:endParaRPr lang="en-US"/>
            </a:p>
          </p:txBody>
        </p:sp>
        <p:sp>
          <p:nvSpPr>
            <p:cNvPr id="21531" name="Line 34"/>
            <p:cNvSpPr>
              <a:spLocks noChangeShapeType="1"/>
            </p:cNvSpPr>
            <p:nvPr/>
          </p:nvSpPr>
          <p:spPr bwMode="auto">
            <a:xfrm flipV="1">
              <a:off x="1241" y="1683"/>
              <a:ext cx="444" cy="229"/>
            </a:xfrm>
            <a:prstGeom prst="line">
              <a:avLst/>
            </a:prstGeom>
            <a:noFill/>
            <a:ln w="9525">
              <a:solidFill>
                <a:schemeClr val="tx1"/>
              </a:solidFill>
              <a:round/>
              <a:headEnd/>
              <a:tailEnd type="triangle" w="med" len="med"/>
            </a:ln>
          </p:spPr>
          <p:txBody>
            <a:bodyPr wrap="none"/>
            <a:lstStyle/>
            <a:p>
              <a:endParaRPr lang="en-US"/>
            </a:p>
          </p:txBody>
        </p:sp>
        <p:sp>
          <p:nvSpPr>
            <p:cNvPr id="21532" name="Line 35"/>
            <p:cNvSpPr>
              <a:spLocks noChangeShapeType="1"/>
            </p:cNvSpPr>
            <p:nvPr/>
          </p:nvSpPr>
          <p:spPr bwMode="auto">
            <a:xfrm flipV="1">
              <a:off x="1241" y="1333"/>
              <a:ext cx="497" cy="579"/>
            </a:xfrm>
            <a:prstGeom prst="line">
              <a:avLst/>
            </a:prstGeom>
            <a:noFill/>
            <a:ln w="9525">
              <a:solidFill>
                <a:schemeClr val="tx1"/>
              </a:solidFill>
              <a:round/>
              <a:headEnd/>
              <a:tailEnd type="triangle" w="med" len="med"/>
            </a:ln>
          </p:spPr>
          <p:txBody>
            <a:bodyPr wrap="none"/>
            <a:lstStyle/>
            <a:p>
              <a:endParaRPr lang="en-US"/>
            </a:p>
          </p:txBody>
        </p:sp>
        <p:sp>
          <p:nvSpPr>
            <p:cNvPr id="21533" name="Line 36"/>
            <p:cNvSpPr>
              <a:spLocks noChangeShapeType="1"/>
            </p:cNvSpPr>
            <p:nvPr/>
          </p:nvSpPr>
          <p:spPr bwMode="auto">
            <a:xfrm flipV="1">
              <a:off x="1241" y="1301"/>
              <a:ext cx="374" cy="611"/>
            </a:xfrm>
            <a:prstGeom prst="line">
              <a:avLst/>
            </a:prstGeom>
            <a:noFill/>
            <a:ln w="9525">
              <a:solidFill>
                <a:schemeClr val="tx1"/>
              </a:solidFill>
              <a:round/>
              <a:headEnd/>
              <a:tailEnd type="triangle" w="med" len="med"/>
            </a:ln>
          </p:spPr>
          <p:txBody>
            <a:bodyPr wrap="none"/>
            <a:lstStyle/>
            <a:p>
              <a:endParaRPr lang="en-US"/>
            </a:p>
          </p:txBody>
        </p:sp>
        <p:sp>
          <p:nvSpPr>
            <p:cNvPr id="21534" name="Line 37"/>
            <p:cNvSpPr>
              <a:spLocks noChangeShapeType="1"/>
            </p:cNvSpPr>
            <p:nvPr/>
          </p:nvSpPr>
          <p:spPr bwMode="auto">
            <a:xfrm flipV="1">
              <a:off x="1241" y="1432"/>
              <a:ext cx="601" cy="480"/>
            </a:xfrm>
            <a:prstGeom prst="line">
              <a:avLst/>
            </a:prstGeom>
            <a:noFill/>
            <a:ln w="9525">
              <a:solidFill>
                <a:schemeClr val="tx1"/>
              </a:solidFill>
              <a:round/>
              <a:headEnd/>
              <a:tailEnd type="triangle" w="med" len="med"/>
            </a:ln>
          </p:spPr>
          <p:txBody>
            <a:bodyPr wrap="none"/>
            <a:lstStyle/>
            <a:p>
              <a:endParaRPr lang="en-US"/>
            </a:p>
          </p:txBody>
        </p:sp>
        <p:sp>
          <p:nvSpPr>
            <p:cNvPr id="21535" name="Line 38"/>
            <p:cNvSpPr>
              <a:spLocks noChangeShapeType="1"/>
            </p:cNvSpPr>
            <p:nvPr/>
          </p:nvSpPr>
          <p:spPr bwMode="auto">
            <a:xfrm flipV="1">
              <a:off x="1241" y="1396"/>
              <a:ext cx="201" cy="516"/>
            </a:xfrm>
            <a:prstGeom prst="line">
              <a:avLst/>
            </a:prstGeom>
            <a:noFill/>
            <a:ln w="9525">
              <a:solidFill>
                <a:schemeClr val="tx1"/>
              </a:solidFill>
              <a:round/>
              <a:headEnd/>
              <a:tailEnd type="triangle" w="med" len="med"/>
            </a:ln>
          </p:spPr>
          <p:txBody>
            <a:bodyPr wrap="none"/>
            <a:lstStyle/>
            <a:p>
              <a:endParaRPr lang="en-US"/>
            </a:p>
          </p:txBody>
        </p:sp>
        <p:sp>
          <p:nvSpPr>
            <p:cNvPr id="21536" name="Line 43"/>
            <p:cNvSpPr>
              <a:spLocks noChangeShapeType="1"/>
            </p:cNvSpPr>
            <p:nvPr/>
          </p:nvSpPr>
          <p:spPr bwMode="auto">
            <a:xfrm>
              <a:off x="662" y="1314"/>
              <a:ext cx="594" cy="594"/>
            </a:xfrm>
            <a:prstGeom prst="line">
              <a:avLst/>
            </a:prstGeom>
            <a:noFill/>
            <a:ln w="28575">
              <a:solidFill>
                <a:schemeClr val="accent2"/>
              </a:solidFill>
              <a:round/>
              <a:headEnd/>
              <a:tailEnd/>
            </a:ln>
          </p:spPr>
          <p:txBody>
            <a:bodyPr/>
            <a:lstStyle/>
            <a:p>
              <a:endParaRPr lang="en-US"/>
            </a:p>
          </p:txBody>
        </p:sp>
      </p:grpSp>
      <p:grpSp>
        <p:nvGrpSpPr>
          <p:cNvPr id="3" name="Group 56"/>
          <p:cNvGrpSpPr>
            <a:grpSpLocks/>
          </p:cNvGrpSpPr>
          <p:nvPr/>
        </p:nvGrpSpPr>
        <p:grpSpPr bwMode="auto">
          <a:xfrm flipH="1">
            <a:off x="3879850" y="1727200"/>
            <a:ext cx="1930400" cy="1733550"/>
            <a:chOff x="2258" y="1314"/>
            <a:chExt cx="1216" cy="1092"/>
          </a:xfrm>
        </p:grpSpPr>
        <p:sp>
          <p:nvSpPr>
            <p:cNvPr id="21518" name="AutoShape 44"/>
            <p:cNvSpPr>
              <a:spLocks noChangeArrowheads="1"/>
            </p:cNvSpPr>
            <p:nvPr/>
          </p:nvSpPr>
          <p:spPr bwMode="auto">
            <a:xfrm>
              <a:off x="2354" y="1380"/>
              <a:ext cx="1026" cy="1026"/>
            </a:xfrm>
            <a:custGeom>
              <a:avLst/>
              <a:gdLst>
                <a:gd name="T0" fmla="*/ 24 w 21600"/>
                <a:gd name="T1" fmla="*/ 0 h 21600"/>
                <a:gd name="T2" fmla="*/ 12 w 21600"/>
                <a:gd name="T3" fmla="*/ 24 h 21600"/>
                <a:gd name="T4" fmla="*/ 24 w 21600"/>
                <a:gd name="T5" fmla="*/ 24 h 21600"/>
                <a:gd name="T6" fmla="*/ 37 w 21600"/>
                <a:gd name="T7" fmla="*/ 24 h 21600"/>
                <a:gd name="T8" fmla="*/ 0 60000 65536"/>
                <a:gd name="T9" fmla="*/ 0 60000 65536"/>
                <a:gd name="T10" fmla="*/ 0 60000 65536"/>
                <a:gd name="T11" fmla="*/ 0 60000 65536"/>
                <a:gd name="T12" fmla="*/ 0 w 21600"/>
                <a:gd name="T13" fmla="*/ 0 h 21600"/>
                <a:gd name="T14" fmla="*/ 21600 w 21600"/>
                <a:gd name="T15" fmla="*/ 7705 h 21600"/>
              </a:gdLst>
              <a:ahLst/>
              <a:cxnLst>
                <a:cxn ang="T8">
                  <a:pos x="T0" y="T1"/>
                </a:cxn>
                <a:cxn ang="T9">
                  <a:pos x="T2" y="T3"/>
                </a:cxn>
                <a:cxn ang="T10">
                  <a:pos x="T4" y="T5"/>
                </a:cxn>
                <a:cxn ang="T11">
                  <a:pos x="T6" y="T7"/>
                </a:cxn>
              </a:cxnLst>
              <a:rect l="T12" t="T13" r="T14" b="T15"/>
              <a:pathLst>
                <a:path w="21600" h="21600">
                  <a:moveTo>
                    <a:pt x="10607" y="10800"/>
                  </a:moveTo>
                  <a:cubicBezTo>
                    <a:pt x="10607" y="10693"/>
                    <a:pt x="10693" y="10607"/>
                    <a:pt x="10800" y="10607"/>
                  </a:cubicBezTo>
                  <a:cubicBezTo>
                    <a:pt x="10906" y="10606"/>
                    <a:pt x="10992" y="10693"/>
                    <a:pt x="10993"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cs-CZ"/>
            </a:p>
          </p:txBody>
        </p:sp>
        <p:sp>
          <p:nvSpPr>
            <p:cNvPr id="21519" name="Line 8"/>
            <p:cNvSpPr>
              <a:spLocks noChangeShapeType="1"/>
            </p:cNvSpPr>
            <p:nvPr/>
          </p:nvSpPr>
          <p:spPr bwMode="auto">
            <a:xfrm>
              <a:off x="2258" y="1912"/>
              <a:ext cx="1216" cy="0"/>
            </a:xfrm>
            <a:prstGeom prst="line">
              <a:avLst/>
            </a:prstGeom>
            <a:noFill/>
            <a:ln w="57150">
              <a:solidFill>
                <a:schemeClr val="tx2"/>
              </a:solidFill>
              <a:round/>
              <a:headEnd/>
              <a:tailEnd/>
            </a:ln>
          </p:spPr>
          <p:txBody>
            <a:bodyPr wrap="none"/>
            <a:lstStyle/>
            <a:p>
              <a:endParaRPr lang="en-US"/>
            </a:p>
          </p:txBody>
        </p:sp>
        <p:sp>
          <p:nvSpPr>
            <p:cNvPr id="21520" name="Line 16"/>
            <p:cNvSpPr>
              <a:spLocks noChangeShapeType="1"/>
            </p:cNvSpPr>
            <p:nvPr/>
          </p:nvSpPr>
          <p:spPr bwMode="auto">
            <a:xfrm flipV="1">
              <a:off x="2867" y="1821"/>
              <a:ext cx="516" cy="91"/>
            </a:xfrm>
            <a:prstGeom prst="line">
              <a:avLst/>
            </a:prstGeom>
            <a:noFill/>
            <a:ln w="9525">
              <a:solidFill>
                <a:schemeClr val="tx1"/>
              </a:solidFill>
              <a:round/>
              <a:headEnd/>
              <a:tailEnd type="triangle" w="med" len="med"/>
            </a:ln>
          </p:spPr>
          <p:txBody>
            <a:bodyPr wrap="none"/>
            <a:lstStyle/>
            <a:p>
              <a:endParaRPr lang="en-US"/>
            </a:p>
          </p:txBody>
        </p:sp>
        <p:sp>
          <p:nvSpPr>
            <p:cNvPr id="21521" name="Line 17"/>
            <p:cNvSpPr>
              <a:spLocks noChangeShapeType="1"/>
            </p:cNvSpPr>
            <p:nvPr/>
          </p:nvSpPr>
          <p:spPr bwMode="auto">
            <a:xfrm flipV="1">
              <a:off x="2867" y="1639"/>
              <a:ext cx="425" cy="273"/>
            </a:xfrm>
            <a:prstGeom prst="line">
              <a:avLst/>
            </a:prstGeom>
            <a:noFill/>
            <a:ln w="9525">
              <a:solidFill>
                <a:schemeClr val="tx1"/>
              </a:solidFill>
              <a:round/>
              <a:headEnd/>
              <a:tailEnd type="triangle" w="med" len="med"/>
            </a:ln>
          </p:spPr>
          <p:txBody>
            <a:bodyPr wrap="none"/>
            <a:lstStyle/>
            <a:p>
              <a:endParaRPr lang="en-US"/>
            </a:p>
          </p:txBody>
        </p:sp>
        <p:sp>
          <p:nvSpPr>
            <p:cNvPr id="21522" name="Line 18"/>
            <p:cNvSpPr>
              <a:spLocks noChangeShapeType="1"/>
            </p:cNvSpPr>
            <p:nvPr/>
          </p:nvSpPr>
          <p:spPr bwMode="auto">
            <a:xfrm flipV="1">
              <a:off x="2867" y="1487"/>
              <a:ext cx="272" cy="425"/>
            </a:xfrm>
            <a:prstGeom prst="line">
              <a:avLst/>
            </a:prstGeom>
            <a:noFill/>
            <a:ln w="9525">
              <a:solidFill>
                <a:schemeClr val="tx1"/>
              </a:solidFill>
              <a:round/>
              <a:headEnd/>
              <a:tailEnd type="triangle" w="med" len="med"/>
            </a:ln>
          </p:spPr>
          <p:txBody>
            <a:bodyPr wrap="none"/>
            <a:lstStyle/>
            <a:p>
              <a:endParaRPr lang="en-US"/>
            </a:p>
          </p:txBody>
        </p:sp>
        <p:sp>
          <p:nvSpPr>
            <p:cNvPr id="21523" name="Line 19"/>
            <p:cNvSpPr>
              <a:spLocks noChangeShapeType="1"/>
            </p:cNvSpPr>
            <p:nvPr/>
          </p:nvSpPr>
          <p:spPr bwMode="auto">
            <a:xfrm flipV="1">
              <a:off x="2867" y="1396"/>
              <a:ext cx="91" cy="516"/>
            </a:xfrm>
            <a:prstGeom prst="line">
              <a:avLst/>
            </a:prstGeom>
            <a:noFill/>
            <a:ln w="9525">
              <a:solidFill>
                <a:schemeClr val="tx1"/>
              </a:solidFill>
              <a:round/>
              <a:headEnd/>
              <a:tailEnd type="triangle" w="med" len="med"/>
            </a:ln>
          </p:spPr>
          <p:txBody>
            <a:bodyPr wrap="none"/>
            <a:lstStyle/>
            <a:p>
              <a:endParaRPr lang="en-US"/>
            </a:p>
          </p:txBody>
        </p:sp>
        <p:sp>
          <p:nvSpPr>
            <p:cNvPr id="21524" name="Line 20"/>
            <p:cNvSpPr>
              <a:spLocks noChangeShapeType="1"/>
            </p:cNvSpPr>
            <p:nvPr/>
          </p:nvSpPr>
          <p:spPr bwMode="auto">
            <a:xfrm flipH="1" flipV="1">
              <a:off x="2774" y="1396"/>
              <a:ext cx="93" cy="516"/>
            </a:xfrm>
            <a:prstGeom prst="line">
              <a:avLst/>
            </a:prstGeom>
            <a:noFill/>
            <a:ln w="9525">
              <a:solidFill>
                <a:schemeClr val="tx1"/>
              </a:solidFill>
              <a:round/>
              <a:headEnd/>
              <a:tailEnd type="triangle" w="med" len="med"/>
            </a:ln>
          </p:spPr>
          <p:txBody>
            <a:bodyPr wrap="none"/>
            <a:lstStyle/>
            <a:p>
              <a:endParaRPr lang="en-US"/>
            </a:p>
          </p:txBody>
        </p:sp>
        <p:sp>
          <p:nvSpPr>
            <p:cNvPr id="21525" name="Line 21"/>
            <p:cNvSpPr>
              <a:spLocks noChangeShapeType="1"/>
            </p:cNvSpPr>
            <p:nvPr/>
          </p:nvSpPr>
          <p:spPr bwMode="auto">
            <a:xfrm flipH="1" flipV="1">
              <a:off x="2593" y="1456"/>
              <a:ext cx="274" cy="456"/>
            </a:xfrm>
            <a:prstGeom prst="line">
              <a:avLst/>
            </a:prstGeom>
            <a:noFill/>
            <a:ln w="9525">
              <a:solidFill>
                <a:schemeClr val="tx1"/>
              </a:solidFill>
              <a:round/>
              <a:headEnd/>
              <a:tailEnd type="triangle" w="med" len="med"/>
            </a:ln>
          </p:spPr>
          <p:txBody>
            <a:bodyPr wrap="none"/>
            <a:lstStyle/>
            <a:p>
              <a:endParaRPr lang="en-US"/>
            </a:p>
          </p:txBody>
        </p:sp>
        <p:sp>
          <p:nvSpPr>
            <p:cNvPr id="21526" name="Line 22"/>
            <p:cNvSpPr>
              <a:spLocks noChangeShapeType="1"/>
            </p:cNvSpPr>
            <p:nvPr/>
          </p:nvSpPr>
          <p:spPr bwMode="auto">
            <a:xfrm flipH="1" flipV="1">
              <a:off x="2440" y="1608"/>
              <a:ext cx="427" cy="304"/>
            </a:xfrm>
            <a:prstGeom prst="line">
              <a:avLst/>
            </a:prstGeom>
            <a:noFill/>
            <a:ln w="9525">
              <a:solidFill>
                <a:schemeClr val="tx1"/>
              </a:solidFill>
              <a:round/>
              <a:headEnd/>
              <a:tailEnd type="triangle" w="med" len="med"/>
            </a:ln>
          </p:spPr>
          <p:txBody>
            <a:bodyPr wrap="none"/>
            <a:lstStyle/>
            <a:p>
              <a:endParaRPr lang="en-US"/>
            </a:p>
          </p:txBody>
        </p:sp>
        <p:sp>
          <p:nvSpPr>
            <p:cNvPr id="21527" name="Line 23"/>
            <p:cNvSpPr>
              <a:spLocks noChangeShapeType="1"/>
            </p:cNvSpPr>
            <p:nvPr/>
          </p:nvSpPr>
          <p:spPr bwMode="auto">
            <a:xfrm flipH="1" flipV="1">
              <a:off x="2371" y="1818"/>
              <a:ext cx="496" cy="94"/>
            </a:xfrm>
            <a:prstGeom prst="line">
              <a:avLst/>
            </a:prstGeom>
            <a:noFill/>
            <a:ln w="9525">
              <a:solidFill>
                <a:schemeClr val="tx1"/>
              </a:solidFill>
              <a:round/>
              <a:headEnd/>
              <a:tailEnd type="triangle" w="med" len="med"/>
            </a:ln>
          </p:spPr>
          <p:txBody>
            <a:bodyPr wrap="none"/>
            <a:lstStyle/>
            <a:p>
              <a:endParaRPr lang="en-US"/>
            </a:p>
          </p:txBody>
        </p:sp>
        <p:sp>
          <p:nvSpPr>
            <p:cNvPr id="21528" name="Line 45"/>
            <p:cNvSpPr>
              <a:spLocks noChangeShapeType="1"/>
            </p:cNvSpPr>
            <p:nvPr/>
          </p:nvSpPr>
          <p:spPr bwMode="auto">
            <a:xfrm>
              <a:off x="2282" y="1314"/>
              <a:ext cx="594" cy="594"/>
            </a:xfrm>
            <a:prstGeom prst="line">
              <a:avLst/>
            </a:prstGeom>
            <a:noFill/>
            <a:ln w="28575">
              <a:solidFill>
                <a:schemeClr val="accent2"/>
              </a:solidFill>
              <a:round/>
              <a:headEnd/>
              <a:tailEnd/>
            </a:ln>
          </p:spPr>
          <p:txBody>
            <a:bodyPr/>
            <a:lstStyle/>
            <a:p>
              <a:endParaRPr lang="en-US"/>
            </a:p>
          </p:txBody>
        </p:sp>
      </p:grpSp>
      <p:sp>
        <p:nvSpPr>
          <p:cNvPr id="21511" name="Text Box 46"/>
          <p:cNvSpPr txBox="1">
            <a:spLocks noChangeArrowheads="1"/>
          </p:cNvSpPr>
          <p:nvPr/>
        </p:nvSpPr>
        <p:spPr bwMode="auto">
          <a:xfrm>
            <a:off x="5905500" y="6521450"/>
            <a:ext cx="2182813" cy="336550"/>
          </a:xfrm>
          <a:prstGeom prst="rect">
            <a:avLst/>
          </a:prstGeom>
          <a:noFill/>
          <a:ln w="9525">
            <a:noFill/>
            <a:miter lim="800000"/>
            <a:headEnd/>
            <a:tailEnd/>
          </a:ln>
        </p:spPr>
        <p:txBody>
          <a:bodyPr wrap="none">
            <a:spAutoFit/>
          </a:bodyPr>
          <a:lstStyle/>
          <a:p>
            <a:r>
              <a:rPr lang="en-US" sz="1600" dirty="0"/>
              <a:t>Images by </a:t>
            </a:r>
            <a:r>
              <a:rPr lang="en-US" sz="1600" dirty="0" err="1"/>
              <a:t>Addy</a:t>
            </a:r>
            <a:r>
              <a:rPr lang="en-US" sz="1600" dirty="0"/>
              <a:t> </a:t>
            </a:r>
            <a:r>
              <a:rPr lang="en-US" sz="1600" dirty="0" err="1"/>
              <a:t>Ngan</a:t>
            </a:r>
            <a:endParaRPr lang="cs-CZ" sz="1600" dirty="0"/>
          </a:p>
        </p:txBody>
      </p:sp>
      <p:sp>
        <p:nvSpPr>
          <p:cNvPr id="21512" name="Text Box 47"/>
          <p:cNvSpPr txBox="1">
            <a:spLocks noChangeArrowheads="1"/>
          </p:cNvSpPr>
          <p:nvPr/>
        </p:nvSpPr>
        <p:spPr bwMode="auto">
          <a:xfrm>
            <a:off x="1295400" y="2801938"/>
            <a:ext cx="1936750" cy="366712"/>
          </a:xfrm>
          <a:prstGeom prst="rect">
            <a:avLst/>
          </a:prstGeom>
          <a:noFill/>
          <a:ln w="9525">
            <a:noFill/>
            <a:miter lim="800000"/>
            <a:headEnd/>
            <a:tailEnd/>
          </a:ln>
        </p:spPr>
        <p:txBody>
          <a:bodyPr wrap="none">
            <a:spAutoFit/>
          </a:bodyPr>
          <a:lstStyle/>
          <a:p>
            <a:r>
              <a:rPr lang="en-US"/>
              <a:t>Glossy / specular</a:t>
            </a:r>
            <a:endParaRPr lang="cs-CZ"/>
          </a:p>
        </p:txBody>
      </p:sp>
      <p:sp>
        <p:nvSpPr>
          <p:cNvPr id="21513" name="Text Box 48"/>
          <p:cNvSpPr txBox="1">
            <a:spLocks noChangeArrowheads="1"/>
          </p:cNvSpPr>
          <p:nvPr/>
        </p:nvSpPr>
        <p:spPr bwMode="auto">
          <a:xfrm>
            <a:off x="4381500" y="2801938"/>
            <a:ext cx="895350" cy="366712"/>
          </a:xfrm>
          <a:prstGeom prst="rect">
            <a:avLst/>
          </a:prstGeom>
          <a:noFill/>
          <a:ln w="9525">
            <a:noFill/>
            <a:miter lim="800000"/>
            <a:headEnd/>
            <a:tailEnd/>
          </a:ln>
        </p:spPr>
        <p:txBody>
          <a:bodyPr wrap="none">
            <a:spAutoFit/>
          </a:bodyPr>
          <a:lstStyle/>
          <a:p>
            <a:r>
              <a:rPr lang="en-US"/>
              <a:t>Diffuse</a:t>
            </a:r>
            <a:endParaRPr lang="cs-CZ"/>
          </a:p>
        </p:txBody>
      </p:sp>
      <p:sp>
        <p:nvSpPr>
          <p:cNvPr id="21514" name="Line 49"/>
          <p:cNvSpPr>
            <a:spLocks noChangeShapeType="1"/>
          </p:cNvSpPr>
          <p:nvPr/>
        </p:nvSpPr>
        <p:spPr bwMode="auto">
          <a:xfrm>
            <a:off x="1400175" y="3133725"/>
            <a:ext cx="1571625" cy="0"/>
          </a:xfrm>
          <a:prstGeom prst="line">
            <a:avLst/>
          </a:prstGeom>
          <a:noFill/>
          <a:ln w="28575">
            <a:solidFill>
              <a:schemeClr val="hlink"/>
            </a:solidFill>
            <a:round/>
            <a:headEnd/>
            <a:tailEnd/>
          </a:ln>
        </p:spPr>
        <p:txBody>
          <a:bodyPr/>
          <a:lstStyle/>
          <a:p>
            <a:endParaRPr lang="en-US"/>
          </a:p>
        </p:txBody>
      </p:sp>
      <p:sp>
        <p:nvSpPr>
          <p:cNvPr id="21515" name="Line 50"/>
          <p:cNvSpPr>
            <a:spLocks noChangeShapeType="1"/>
          </p:cNvSpPr>
          <p:nvPr/>
        </p:nvSpPr>
        <p:spPr bwMode="auto">
          <a:xfrm flipH="1">
            <a:off x="1817688" y="3146425"/>
            <a:ext cx="268287" cy="1993900"/>
          </a:xfrm>
          <a:prstGeom prst="line">
            <a:avLst/>
          </a:prstGeom>
          <a:noFill/>
          <a:ln w="28575">
            <a:solidFill>
              <a:schemeClr val="hlink"/>
            </a:solidFill>
            <a:round/>
            <a:headEnd/>
            <a:tailEnd type="triangle" w="med" len="med"/>
          </a:ln>
        </p:spPr>
        <p:txBody>
          <a:bodyPr/>
          <a:lstStyle/>
          <a:p>
            <a:endParaRPr lang="en-US"/>
          </a:p>
        </p:txBody>
      </p:sp>
      <p:sp>
        <p:nvSpPr>
          <p:cNvPr id="21516" name="Line 51"/>
          <p:cNvSpPr>
            <a:spLocks noChangeShapeType="1"/>
          </p:cNvSpPr>
          <p:nvPr/>
        </p:nvSpPr>
        <p:spPr bwMode="auto">
          <a:xfrm>
            <a:off x="4422775" y="3133725"/>
            <a:ext cx="812800" cy="0"/>
          </a:xfrm>
          <a:prstGeom prst="line">
            <a:avLst/>
          </a:prstGeom>
          <a:noFill/>
          <a:ln w="28575">
            <a:solidFill>
              <a:schemeClr val="hlink"/>
            </a:solidFill>
            <a:round/>
            <a:headEnd/>
            <a:tailEnd/>
          </a:ln>
        </p:spPr>
        <p:txBody>
          <a:bodyPr/>
          <a:lstStyle/>
          <a:p>
            <a:endParaRPr lang="en-US"/>
          </a:p>
        </p:txBody>
      </p:sp>
      <p:sp>
        <p:nvSpPr>
          <p:cNvPr id="21517" name="Line 52"/>
          <p:cNvSpPr>
            <a:spLocks noChangeShapeType="1"/>
          </p:cNvSpPr>
          <p:nvPr/>
        </p:nvSpPr>
        <p:spPr bwMode="auto">
          <a:xfrm flipH="1">
            <a:off x="4292600" y="3146425"/>
            <a:ext cx="439738" cy="2235200"/>
          </a:xfrm>
          <a:prstGeom prst="line">
            <a:avLst/>
          </a:prstGeom>
          <a:noFill/>
          <a:ln w="28575">
            <a:solidFill>
              <a:schemeClr val="hlink"/>
            </a:solidFill>
            <a:round/>
            <a:headEnd/>
            <a:tailEnd type="triangle" w="med" len="med"/>
          </a:ln>
        </p:spPr>
        <p:txBody>
          <a:bodyPr/>
          <a:lstStyle/>
          <a:p>
            <a:endParaRPr lang="en-US"/>
          </a:p>
        </p:txBody>
      </p:sp>
      <p:sp>
        <p:nvSpPr>
          <p:cNvPr id="33"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Rectangle 3"/>
          <p:cNvSpPr>
            <a:spLocks noGrp="1" noChangeArrowheads="1"/>
          </p:cNvSpPr>
          <p:nvPr>
            <p:ph type="title"/>
          </p:nvPr>
        </p:nvSpPr>
        <p:spPr/>
        <p:txBody>
          <a:bodyPr/>
          <a:lstStyle/>
          <a:p>
            <a:pPr eaLnBrk="1" hangingPunct="1">
              <a:defRPr/>
            </a:pPr>
            <a:r>
              <a:rPr lang="en-US" dirty="0" smtClean="0"/>
              <a:t>Local reflection integral</a:t>
            </a:r>
            <a:endParaRPr lang="cs-CZ" dirty="0" smtClean="0"/>
          </a:p>
        </p:txBody>
      </p:sp>
      <p:sp>
        <p:nvSpPr>
          <p:cNvPr id="22531" name="Rectangle 4"/>
          <p:cNvSpPr>
            <a:spLocks noGrp="1" noChangeArrowheads="1"/>
          </p:cNvSpPr>
          <p:nvPr>
            <p:ph type="body" idx="1"/>
          </p:nvPr>
        </p:nvSpPr>
        <p:spPr/>
        <p:txBody>
          <a:bodyPr/>
          <a:lstStyle/>
          <a:p>
            <a:pPr eaLnBrk="1" hangingPunct="1"/>
            <a:r>
              <a:rPr lang="en-US" dirty="0" smtClean="0"/>
              <a:t>Total amount of light reflected to </a:t>
            </a:r>
            <a:r>
              <a:rPr lang="en-US" dirty="0" err="1" smtClean="0">
                <a:solidFill>
                  <a:schemeClr val="tx1"/>
                </a:solidFill>
                <a:latin typeface="Symbol" pitchFamily="18" charset="2"/>
              </a:rPr>
              <a:t>w</a:t>
            </a:r>
            <a:r>
              <a:rPr lang="en-US" i="1" baseline="-25000" dirty="0" err="1" smtClean="0">
                <a:solidFill>
                  <a:schemeClr val="tx1"/>
                </a:solidFill>
                <a:latin typeface="Times New Roman" pitchFamily="18" charset="0"/>
              </a:rPr>
              <a:t>o</a:t>
            </a:r>
            <a:r>
              <a:rPr lang="en-US" dirty="0" smtClean="0">
                <a:solidFill>
                  <a:schemeClr val="tx1"/>
                </a:solidFill>
              </a:rPr>
              <a:t>:</a:t>
            </a:r>
          </a:p>
          <a:p>
            <a:pPr algn="ctr" eaLnBrk="1" fontAlgn="ctr" hangingPunct="1">
              <a:buFontTx/>
              <a:buNone/>
            </a:pPr>
            <a:r>
              <a:rPr lang="en-US" sz="2800" i="1" dirty="0" smtClean="0">
                <a:solidFill>
                  <a:srgbClr val="FFC000"/>
                </a:solidFill>
                <a:latin typeface="Times New Roman" pitchFamily="18" charset="0"/>
              </a:rPr>
              <a:t>L</a:t>
            </a:r>
            <a:r>
              <a:rPr lang="en-US" sz="2800" i="1" baseline="-25000" dirty="0" smtClean="0">
                <a:solidFill>
                  <a:srgbClr val="FFC000"/>
                </a:solidFill>
                <a:latin typeface="Times New Roman" pitchFamily="18" charset="0"/>
              </a:rPr>
              <a:t>o</a:t>
            </a:r>
            <a:r>
              <a:rPr lang="en-US" sz="2800" dirty="0" smtClean="0">
                <a:solidFill>
                  <a:srgbClr val="FFC000"/>
                </a:solidFill>
                <a:latin typeface="Times New Roman" pitchFamily="18" charset="0"/>
              </a:rPr>
              <a:t> (</a:t>
            </a:r>
            <a:r>
              <a:rPr lang="en-US" sz="2800" dirty="0" err="1" smtClean="0">
                <a:solidFill>
                  <a:srgbClr val="FFC000"/>
                </a:solidFill>
                <a:latin typeface="Symbol" pitchFamily="18" charset="2"/>
              </a:rPr>
              <a:t>w</a:t>
            </a:r>
            <a:r>
              <a:rPr lang="en-US" sz="2800" i="1" baseline="-25000" dirty="0" err="1" smtClean="0">
                <a:solidFill>
                  <a:srgbClr val="FFC000"/>
                </a:solidFill>
                <a:latin typeface="Times New Roman" pitchFamily="18" charset="0"/>
              </a:rPr>
              <a:t>o</a:t>
            </a:r>
            <a:r>
              <a:rPr lang="en-US" sz="2800" dirty="0" smtClean="0">
                <a:solidFill>
                  <a:srgbClr val="FFC000"/>
                </a:solidFill>
                <a:latin typeface="Times New Roman" pitchFamily="18" charset="0"/>
              </a:rPr>
              <a:t>) </a:t>
            </a:r>
            <a:r>
              <a:rPr lang="en-US" sz="2800" b="1" dirty="0" smtClean="0">
                <a:latin typeface="Times New Roman" pitchFamily="18" charset="0"/>
              </a:rPr>
              <a:t>=</a:t>
            </a:r>
            <a:r>
              <a:rPr lang="en-US" sz="2800" i="1" dirty="0" smtClean="0">
                <a:solidFill>
                  <a:schemeClr val="folHlink"/>
                </a:solidFill>
                <a:latin typeface="Times New Roman" pitchFamily="18" charset="0"/>
              </a:rPr>
              <a:t> </a:t>
            </a:r>
            <a:r>
              <a:rPr lang="en-US" sz="2800" i="1" dirty="0" smtClean="0">
                <a:solidFill>
                  <a:srgbClr val="FFC000"/>
                </a:solidFill>
                <a:latin typeface="Times New Roman" pitchFamily="18" charset="0"/>
              </a:rPr>
              <a:t>L</a:t>
            </a:r>
            <a:r>
              <a:rPr lang="en-US" sz="2800" i="1" baseline="-25000" dirty="0" smtClean="0">
                <a:solidFill>
                  <a:srgbClr val="FFC000"/>
                </a:solidFill>
                <a:latin typeface="Times New Roman" pitchFamily="18" charset="0"/>
              </a:rPr>
              <a:t>e</a:t>
            </a:r>
            <a:r>
              <a:rPr lang="en-US" sz="2800" dirty="0" smtClean="0">
                <a:solidFill>
                  <a:srgbClr val="FFC000"/>
                </a:solidFill>
                <a:latin typeface="Times New Roman" pitchFamily="18" charset="0"/>
              </a:rPr>
              <a:t> (</a:t>
            </a:r>
            <a:r>
              <a:rPr lang="en-US" sz="2800" dirty="0" err="1" smtClean="0">
                <a:solidFill>
                  <a:srgbClr val="FFC000"/>
                </a:solidFill>
                <a:latin typeface="Symbol" pitchFamily="18" charset="2"/>
              </a:rPr>
              <a:t>w</a:t>
            </a:r>
            <a:r>
              <a:rPr lang="en-US" sz="2800" i="1" baseline="-25000" dirty="0" err="1" smtClean="0">
                <a:solidFill>
                  <a:srgbClr val="FFC000"/>
                </a:solidFill>
                <a:latin typeface="Times New Roman" pitchFamily="18" charset="0"/>
              </a:rPr>
              <a:t>o</a:t>
            </a:r>
            <a:r>
              <a:rPr lang="en-US" sz="2800" dirty="0" smtClean="0">
                <a:solidFill>
                  <a:srgbClr val="FFC000"/>
                </a:solidFill>
                <a:latin typeface="Times New Roman" pitchFamily="18" charset="0"/>
              </a:rPr>
              <a:t>)</a:t>
            </a:r>
            <a:r>
              <a:rPr lang="en-US" sz="2800" b="1" dirty="0" smtClean="0">
                <a:solidFill>
                  <a:srgbClr val="FFC000"/>
                </a:solidFill>
                <a:latin typeface="Times New Roman" pitchFamily="18" charset="0"/>
              </a:rPr>
              <a:t> </a:t>
            </a:r>
            <a:r>
              <a:rPr lang="en-US" sz="2800" b="1" dirty="0" smtClean="0">
                <a:latin typeface="Times New Roman" pitchFamily="18" charset="0"/>
              </a:rPr>
              <a:t>+ </a:t>
            </a:r>
            <a:r>
              <a:rPr lang="en-US" sz="4400" dirty="0" smtClean="0">
                <a:solidFill>
                  <a:schemeClr val="tx1"/>
                </a:solidFill>
                <a:latin typeface="Times New Roman" pitchFamily="18" charset="0"/>
                <a:cs typeface="Times New Roman" pitchFamily="18" charset="0"/>
              </a:rPr>
              <a:t>∫</a:t>
            </a:r>
            <a:r>
              <a:rPr lang="en-US" sz="3600" dirty="0" smtClean="0">
                <a:solidFill>
                  <a:schemeClr val="tx1"/>
                </a:solidFill>
                <a:latin typeface="Times New Roman" pitchFamily="18" charset="0"/>
                <a:cs typeface="Times New Roman" pitchFamily="18" charset="0"/>
              </a:rPr>
              <a:t> </a:t>
            </a:r>
            <a:r>
              <a:rPr lang="en-US" sz="2800" i="1" dirty="0" smtClean="0">
                <a:solidFill>
                  <a:srgbClr val="00B050"/>
                </a:solidFill>
                <a:latin typeface="Times New Roman" pitchFamily="18" charset="0"/>
              </a:rPr>
              <a:t>L</a:t>
            </a:r>
            <a:r>
              <a:rPr lang="en-US" sz="2800" i="1" baseline="-25000" dirty="0" smtClean="0">
                <a:solidFill>
                  <a:srgbClr val="00B050"/>
                </a:solidFill>
                <a:latin typeface="Times New Roman" pitchFamily="18" charset="0"/>
              </a:rPr>
              <a:t>i</a:t>
            </a:r>
            <a:r>
              <a:rPr lang="en-US" sz="2800" dirty="0" smtClean="0">
                <a:solidFill>
                  <a:srgbClr val="00B050"/>
                </a:solidFill>
                <a:latin typeface="Times New Roman" pitchFamily="18" charset="0"/>
              </a:rPr>
              <a:t>(</a:t>
            </a:r>
            <a:r>
              <a:rPr lang="en-US" sz="2800" dirty="0" err="1" smtClean="0">
                <a:solidFill>
                  <a:srgbClr val="00B050"/>
                </a:solidFill>
                <a:latin typeface="Symbol" pitchFamily="18" charset="2"/>
              </a:rPr>
              <a:t>w</a:t>
            </a:r>
            <a:r>
              <a:rPr lang="en-US" sz="2800" i="1" baseline="-25000" dirty="0" err="1" smtClean="0">
                <a:solidFill>
                  <a:srgbClr val="00B050"/>
                </a:solidFill>
                <a:latin typeface="Times New Roman" pitchFamily="18" charset="0"/>
              </a:rPr>
              <a:t>i</a:t>
            </a:r>
            <a:r>
              <a:rPr lang="en-US" sz="2800" dirty="0" smtClean="0">
                <a:solidFill>
                  <a:srgbClr val="00B050"/>
                </a:solidFill>
                <a:latin typeface="Times New Roman" pitchFamily="18" charset="0"/>
              </a:rPr>
              <a:t>)</a:t>
            </a:r>
            <a:r>
              <a:rPr lang="en-US" sz="2800" dirty="0" smtClean="0">
                <a:solidFill>
                  <a:schemeClr val="tx1"/>
                </a:solidFill>
                <a:latin typeface="Times New Roman" pitchFamily="18" charset="0"/>
              </a:rPr>
              <a:t> BRDF</a:t>
            </a:r>
            <a:r>
              <a:rPr lang="en-US" sz="2800" i="1" dirty="0" smtClean="0">
                <a:solidFill>
                  <a:schemeClr val="tx1"/>
                </a:solidFill>
                <a:latin typeface="Times New Roman" pitchFamily="18" charset="0"/>
              </a:rPr>
              <a:t> </a:t>
            </a:r>
            <a:r>
              <a:rPr lang="en-US" sz="2800" dirty="0" smtClean="0">
                <a:solidFill>
                  <a:schemeClr val="tx1"/>
                </a:solidFill>
                <a:latin typeface="Times New Roman" pitchFamily="18" charset="0"/>
              </a:rPr>
              <a:t>(</a:t>
            </a:r>
            <a:r>
              <a:rPr lang="en-US" sz="2800" dirty="0" err="1" smtClean="0">
                <a:solidFill>
                  <a:srgbClr val="00B050"/>
                </a:solidFill>
                <a:latin typeface="Symbol" pitchFamily="18" charset="2"/>
              </a:rPr>
              <a:t>w</a:t>
            </a:r>
            <a:r>
              <a:rPr lang="en-US" sz="2800" i="1" baseline="-25000" dirty="0" err="1" smtClean="0">
                <a:solidFill>
                  <a:srgbClr val="00B050"/>
                </a:solidFill>
                <a:latin typeface="Times New Roman" pitchFamily="18" charset="0"/>
              </a:rPr>
              <a:t>i</a:t>
            </a:r>
            <a:r>
              <a:rPr lang="en-US" sz="2800" dirty="0" smtClean="0">
                <a:solidFill>
                  <a:srgbClr val="FFC000"/>
                </a:solidFill>
                <a:latin typeface="Symbol" pitchFamily="18" charset="2"/>
              </a:rPr>
              <a:t>, </a:t>
            </a:r>
            <a:r>
              <a:rPr lang="en-US" sz="2800" dirty="0" err="1" smtClean="0">
                <a:solidFill>
                  <a:srgbClr val="FFC000"/>
                </a:solidFill>
                <a:latin typeface="Symbol" pitchFamily="18" charset="2"/>
              </a:rPr>
              <a:t>w</a:t>
            </a:r>
            <a:r>
              <a:rPr lang="en-US" sz="2800" i="1" baseline="-25000" dirty="0" err="1" smtClean="0">
                <a:solidFill>
                  <a:srgbClr val="FFC000"/>
                </a:solidFill>
                <a:latin typeface="Times New Roman" pitchFamily="18" charset="0"/>
              </a:rPr>
              <a:t>o</a:t>
            </a:r>
            <a:r>
              <a:rPr lang="en-US" sz="2800" dirty="0" smtClean="0">
                <a:solidFill>
                  <a:schemeClr val="tx1"/>
                </a:solidFill>
                <a:latin typeface="Times New Roman" pitchFamily="18" charset="0"/>
              </a:rPr>
              <a:t>) </a:t>
            </a:r>
            <a:r>
              <a:rPr lang="en-US" sz="2800" dirty="0" err="1" smtClean="0">
                <a:solidFill>
                  <a:srgbClr val="00B050"/>
                </a:solidFill>
                <a:latin typeface="Times New Roman" pitchFamily="18" charset="0"/>
              </a:rPr>
              <a:t>cos</a:t>
            </a:r>
            <a:r>
              <a:rPr lang="en-US" sz="2800" i="1" dirty="0" err="1" smtClean="0">
                <a:solidFill>
                  <a:srgbClr val="00B050"/>
                </a:solidFill>
                <a:latin typeface="Symbol" pitchFamily="18" charset="2"/>
              </a:rPr>
              <a:t>q</a:t>
            </a:r>
            <a:r>
              <a:rPr lang="en-US" sz="2800" i="1" baseline="-25000" dirty="0" err="1" smtClean="0">
                <a:solidFill>
                  <a:srgbClr val="00B050"/>
                </a:solidFill>
                <a:latin typeface="Times New Roman" pitchFamily="18" charset="0"/>
              </a:rPr>
              <a:t>i</a:t>
            </a:r>
            <a:r>
              <a:rPr lang="en-US" sz="2800" i="1" baseline="-25000" dirty="0" smtClean="0">
                <a:solidFill>
                  <a:srgbClr val="00B050"/>
                </a:solidFill>
                <a:latin typeface="Times New Roman" pitchFamily="18" charset="0"/>
              </a:rPr>
              <a:t>  </a:t>
            </a:r>
            <a:r>
              <a:rPr lang="en-US" sz="2800" dirty="0" err="1" smtClean="0">
                <a:solidFill>
                  <a:srgbClr val="00B050"/>
                </a:solidFill>
                <a:latin typeface="Times New Roman" pitchFamily="18" charset="0"/>
              </a:rPr>
              <a:t>d</a:t>
            </a:r>
            <a:r>
              <a:rPr lang="en-US" sz="2800" i="1" dirty="0" err="1" smtClean="0">
                <a:solidFill>
                  <a:srgbClr val="00B050"/>
                </a:solidFill>
                <a:latin typeface="Symbol" pitchFamily="18" charset="2"/>
              </a:rPr>
              <a:t>w</a:t>
            </a:r>
            <a:r>
              <a:rPr lang="en-US" sz="2800" i="1" baseline="-25000" dirty="0" err="1" smtClean="0">
                <a:solidFill>
                  <a:srgbClr val="00B050"/>
                </a:solidFill>
                <a:latin typeface="Times New Roman" pitchFamily="18" charset="0"/>
              </a:rPr>
              <a:t>i</a:t>
            </a:r>
            <a:endParaRPr lang="en-US" sz="2800" i="1" baseline="-25000" dirty="0" smtClean="0">
              <a:solidFill>
                <a:srgbClr val="00B050"/>
              </a:solidFill>
              <a:latin typeface="Times New Roman" pitchFamily="18" charset="0"/>
            </a:endParaRPr>
          </a:p>
        </p:txBody>
      </p:sp>
      <p:pic>
        <p:nvPicPr>
          <p:cNvPr id="22533" name="Picture 9"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216025" y="3090863"/>
            <a:ext cx="1504950" cy="1550987"/>
          </a:xfrm>
          <a:prstGeom prst="rect">
            <a:avLst/>
          </a:prstGeom>
          <a:noFill/>
          <a:ln w="9525">
            <a:noFill/>
            <a:miter lim="800000"/>
            <a:headEnd/>
            <a:tailEnd/>
          </a:ln>
        </p:spPr>
      </p:pic>
      <p:sp>
        <p:nvSpPr>
          <p:cNvPr id="846858" name="Rectangle 10"/>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22535" name="Line 12"/>
          <p:cNvSpPr>
            <a:spLocks noChangeShapeType="1"/>
          </p:cNvSpPr>
          <p:nvPr/>
        </p:nvSpPr>
        <p:spPr bwMode="auto">
          <a:xfrm flipH="1" flipV="1">
            <a:off x="2484438" y="4179888"/>
            <a:ext cx="3141662" cy="1973262"/>
          </a:xfrm>
          <a:prstGeom prst="line">
            <a:avLst/>
          </a:prstGeom>
          <a:noFill/>
          <a:ln w="57150">
            <a:solidFill>
              <a:srgbClr val="FFC000"/>
            </a:solidFill>
            <a:round/>
            <a:headEnd/>
            <a:tailEnd type="triangle" w="med" len="med"/>
          </a:ln>
        </p:spPr>
        <p:txBody>
          <a:bodyPr/>
          <a:lstStyle/>
          <a:p>
            <a:endParaRPr lang="en-US"/>
          </a:p>
        </p:txBody>
      </p:sp>
      <p:sp>
        <p:nvSpPr>
          <p:cNvPr id="22541" name="Line 34"/>
          <p:cNvSpPr>
            <a:spLocks noChangeShapeType="1"/>
          </p:cNvSpPr>
          <p:nvPr/>
        </p:nvSpPr>
        <p:spPr bwMode="auto">
          <a:xfrm flipV="1">
            <a:off x="5614988" y="4764088"/>
            <a:ext cx="0" cy="1427162"/>
          </a:xfrm>
          <a:prstGeom prst="line">
            <a:avLst/>
          </a:prstGeom>
          <a:noFill/>
          <a:ln w="9525">
            <a:solidFill>
              <a:srgbClr val="00B050"/>
            </a:solidFill>
            <a:round/>
            <a:headEnd type="triangle" w="med" len="med"/>
            <a:tailEnd/>
          </a:ln>
        </p:spPr>
        <p:txBody>
          <a:bodyPr wrap="none"/>
          <a:lstStyle/>
          <a:p>
            <a:endParaRPr lang="en-US"/>
          </a:p>
        </p:txBody>
      </p:sp>
      <p:sp>
        <p:nvSpPr>
          <p:cNvPr id="22542" name="Line 35"/>
          <p:cNvSpPr>
            <a:spLocks noChangeShapeType="1"/>
          </p:cNvSpPr>
          <p:nvPr/>
        </p:nvSpPr>
        <p:spPr bwMode="auto">
          <a:xfrm flipV="1">
            <a:off x="5614988" y="5199063"/>
            <a:ext cx="992188" cy="992187"/>
          </a:xfrm>
          <a:prstGeom prst="line">
            <a:avLst/>
          </a:prstGeom>
          <a:noFill/>
          <a:ln w="9525">
            <a:solidFill>
              <a:srgbClr val="00B050"/>
            </a:solidFill>
            <a:round/>
            <a:headEnd type="triangle" w="med" len="med"/>
            <a:tailEnd/>
          </a:ln>
        </p:spPr>
        <p:txBody>
          <a:bodyPr wrap="none"/>
          <a:lstStyle/>
          <a:p>
            <a:endParaRPr lang="en-US"/>
          </a:p>
        </p:txBody>
      </p:sp>
      <p:sp>
        <p:nvSpPr>
          <p:cNvPr id="22543" name="Line 36"/>
          <p:cNvSpPr>
            <a:spLocks noChangeShapeType="1"/>
          </p:cNvSpPr>
          <p:nvPr/>
        </p:nvSpPr>
        <p:spPr bwMode="auto">
          <a:xfrm flipH="1" flipV="1">
            <a:off x="4619625" y="5199063"/>
            <a:ext cx="995363" cy="992187"/>
          </a:xfrm>
          <a:prstGeom prst="line">
            <a:avLst/>
          </a:prstGeom>
          <a:noFill/>
          <a:ln w="9525">
            <a:solidFill>
              <a:srgbClr val="00B050"/>
            </a:solidFill>
            <a:round/>
            <a:headEnd type="triangle" w="med" len="med"/>
            <a:tailEnd/>
          </a:ln>
        </p:spPr>
        <p:txBody>
          <a:bodyPr wrap="none"/>
          <a:lstStyle/>
          <a:p>
            <a:endParaRPr lang="en-US"/>
          </a:p>
        </p:txBody>
      </p:sp>
      <p:sp>
        <p:nvSpPr>
          <p:cNvPr id="22544" name="Line 37"/>
          <p:cNvSpPr>
            <a:spLocks noChangeShapeType="1"/>
          </p:cNvSpPr>
          <p:nvPr/>
        </p:nvSpPr>
        <p:spPr bwMode="auto">
          <a:xfrm flipV="1">
            <a:off x="5614988" y="5694363"/>
            <a:ext cx="1322388" cy="496887"/>
          </a:xfrm>
          <a:prstGeom prst="line">
            <a:avLst/>
          </a:prstGeom>
          <a:noFill/>
          <a:ln w="9525">
            <a:solidFill>
              <a:srgbClr val="00B050"/>
            </a:solidFill>
            <a:round/>
            <a:headEnd type="triangle" w="med" len="med"/>
            <a:tailEnd/>
          </a:ln>
        </p:spPr>
        <p:txBody>
          <a:bodyPr wrap="none"/>
          <a:lstStyle/>
          <a:p>
            <a:endParaRPr lang="en-US"/>
          </a:p>
        </p:txBody>
      </p:sp>
      <p:sp>
        <p:nvSpPr>
          <p:cNvPr id="22545" name="Line 38"/>
          <p:cNvSpPr>
            <a:spLocks noChangeShapeType="1"/>
          </p:cNvSpPr>
          <p:nvPr/>
        </p:nvSpPr>
        <p:spPr bwMode="auto">
          <a:xfrm flipV="1">
            <a:off x="5614988" y="4865688"/>
            <a:ext cx="495300" cy="1325562"/>
          </a:xfrm>
          <a:prstGeom prst="line">
            <a:avLst/>
          </a:prstGeom>
          <a:noFill/>
          <a:ln w="9525">
            <a:solidFill>
              <a:srgbClr val="00B050"/>
            </a:solidFill>
            <a:round/>
            <a:headEnd type="triangle" w="med" len="med"/>
            <a:tailEnd/>
          </a:ln>
        </p:spPr>
        <p:txBody>
          <a:bodyPr wrap="none"/>
          <a:lstStyle/>
          <a:p>
            <a:endParaRPr lang="en-US"/>
          </a:p>
        </p:txBody>
      </p:sp>
      <p:sp>
        <p:nvSpPr>
          <p:cNvPr id="22546" name="Line 39"/>
          <p:cNvSpPr>
            <a:spLocks noChangeShapeType="1"/>
          </p:cNvSpPr>
          <p:nvPr/>
        </p:nvSpPr>
        <p:spPr bwMode="auto">
          <a:xfrm flipH="1" flipV="1">
            <a:off x="5116513" y="4865688"/>
            <a:ext cx="498475" cy="1325562"/>
          </a:xfrm>
          <a:prstGeom prst="line">
            <a:avLst/>
          </a:prstGeom>
          <a:noFill/>
          <a:ln w="9525">
            <a:solidFill>
              <a:srgbClr val="00B050"/>
            </a:solidFill>
            <a:round/>
            <a:headEnd type="triangle" w="med" len="med"/>
            <a:tailEnd/>
          </a:ln>
        </p:spPr>
        <p:txBody>
          <a:bodyPr wrap="none"/>
          <a:lstStyle/>
          <a:p>
            <a:endParaRPr lang="en-US"/>
          </a:p>
        </p:txBody>
      </p:sp>
      <p:sp>
        <p:nvSpPr>
          <p:cNvPr id="22547" name="Line 40"/>
          <p:cNvSpPr>
            <a:spLocks noChangeShapeType="1"/>
          </p:cNvSpPr>
          <p:nvPr/>
        </p:nvSpPr>
        <p:spPr bwMode="auto">
          <a:xfrm flipH="1" flipV="1">
            <a:off x="4319588" y="5630863"/>
            <a:ext cx="1295400" cy="560387"/>
          </a:xfrm>
          <a:prstGeom prst="line">
            <a:avLst/>
          </a:prstGeom>
          <a:noFill/>
          <a:ln w="9525">
            <a:solidFill>
              <a:srgbClr val="00B050"/>
            </a:solidFill>
            <a:round/>
            <a:headEnd type="triangle" w="med" len="med"/>
            <a:tailEnd/>
          </a:ln>
        </p:spPr>
        <p:txBody>
          <a:bodyPr wrap="none"/>
          <a:lstStyle/>
          <a:p>
            <a:endParaRPr lang="en-US"/>
          </a:p>
        </p:txBody>
      </p:sp>
      <p:sp>
        <p:nvSpPr>
          <p:cNvPr id="22548" name="Line 41"/>
          <p:cNvSpPr>
            <a:spLocks noChangeShapeType="1"/>
          </p:cNvSpPr>
          <p:nvPr/>
        </p:nvSpPr>
        <p:spPr bwMode="auto">
          <a:xfrm flipV="1">
            <a:off x="5614988" y="5943600"/>
            <a:ext cx="1406525" cy="247650"/>
          </a:xfrm>
          <a:prstGeom prst="line">
            <a:avLst/>
          </a:prstGeom>
          <a:noFill/>
          <a:ln w="9525">
            <a:solidFill>
              <a:srgbClr val="00B050"/>
            </a:solidFill>
            <a:round/>
            <a:headEnd type="triangle" w="med" len="med"/>
            <a:tailEnd/>
          </a:ln>
        </p:spPr>
        <p:txBody>
          <a:bodyPr wrap="none"/>
          <a:lstStyle/>
          <a:p>
            <a:endParaRPr lang="en-US"/>
          </a:p>
        </p:txBody>
      </p:sp>
      <p:sp>
        <p:nvSpPr>
          <p:cNvPr id="22549" name="Line 42"/>
          <p:cNvSpPr>
            <a:spLocks noChangeShapeType="1"/>
          </p:cNvSpPr>
          <p:nvPr/>
        </p:nvSpPr>
        <p:spPr bwMode="auto">
          <a:xfrm flipV="1">
            <a:off x="5614988" y="5446713"/>
            <a:ext cx="1157288" cy="744537"/>
          </a:xfrm>
          <a:prstGeom prst="line">
            <a:avLst/>
          </a:prstGeom>
          <a:noFill/>
          <a:ln w="9525">
            <a:solidFill>
              <a:srgbClr val="00B050"/>
            </a:solidFill>
            <a:round/>
            <a:headEnd type="triangle" w="med" len="med"/>
            <a:tailEnd/>
          </a:ln>
        </p:spPr>
        <p:txBody>
          <a:bodyPr wrap="none"/>
          <a:lstStyle/>
          <a:p>
            <a:endParaRPr lang="en-US"/>
          </a:p>
        </p:txBody>
      </p:sp>
      <p:sp>
        <p:nvSpPr>
          <p:cNvPr id="22550" name="Line 43"/>
          <p:cNvSpPr>
            <a:spLocks noChangeShapeType="1"/>
          </p:cNvSpPr>
          <p:nvPr/>
        </p:nvSpPr>
        <p:spPr bwMode="auto">
          <a:xfrm flipV="1">
            <a:off x="5614988" y="5032375"/>
            <a:ext cx="742950" cy="1158875"/>
          </a:xfrm>
          <a:prstGeom prst="line">
            <a:avLst/>
          </a:prstGeom>
          <a:noFill/>
          <a:ln w="9525">
            <a:solidFill>
              <a:srgbClr val="00B050"/>
            </a:solidFill>
            <a:round/>
            <a:headEnd type="triangle" w="med" len="med"/>
            <a:tailEnd/>
          </a:ln>
        </p:spPr>
        <p:txBody>
          <a:bodyPr wrap="none"/>
          <a:lstStyle/>
          <a:p>
            <a:endParaRPr lang="en-US"/>
          </a:p>
        </p:txBody>
      </p:sp>
      <p:sp>
        <p:nvSpPr>
          <p:cNvPr id="22551" name="Line 44"/>
          <p:cNvSpPr>
            <a:spLocks noChangeShapeType="1"/>
          </p:cNvSpPr>
          <p:nvPr/>
        </p:nvSpPr>
        <p:spPr bwMode="auto">
          <a:xfrm flipV="1">
            <a:off x="5614988" y="4784725"/>
            <a:ext cx="247650" cy="1406525"/>
          </a:xfrm>
          <a:prstGeom prst="line">
            <a:avLst/>
          </a:prstGeom>
          <a:noFill/>
          <a:ln w="9525">
            <a:solidFill>
              <a:srgbClr val="00B050"/>
            </a:solidFill>
            <a:round/>
            <a:headEnd type="triangle" w="med" len="med"/>
            <a:tailEnd/>
          </a:ln>
        </p:spPr>
        <p:txBody>
          <a:bodyPr wrap="none"/>
          <a:lstStyle/>
          <a:p>
            <a:endParaRPr lang="en-US"/>
          </a:p>
        </p:txBody>
      </p:sp>
      <p:sp>
        <p:nvSpPr>
          <p:cNvPr id="22552" name="Line 45"/>
          <p:cNvSpPr>
            <a:spLocks noChangeShapeType="1"/>
          </p:cNvSpPr>
          <p:nvPr/>
        </p:nvSpPr>
        <p:spPr bwMode="auto">
          <a:xfrm flipH="1" flipV="1">
            <a:off x="5364163" y="4784725"/>
            <a:ext cx="250825" cy="1406525"/>
          </a:xfrm>
          <a:prstGeom prst="line">
            <a:avLst/>
          </a:prstGeom>
          <a:noFill/>
          <a:ln w="9525">
            <a:solidFill>
              <a:srgbClr val="00B050"/>
            </a:solidFill>
            <a:round/>
            <a:headEnd type="triangle" w="med" len="med"/>
            <a:tailEnd/>
          </a:ln>
        </p:spPr>
        <p:txBody>
          <a:bodyPr wrap="none"/>
          <a:lstStyle/>
          <a:p>
            <a:endParaRPr lang="en-US"/>
          </a:p>
        </p:txBody>
      </p:sp>
      <p:sp>
        <p:nvSpPr>
          <p:cNvPr id="22553" name="Line 46"/>
          <p:cNvSpPr>
            <a:spLocks noChangeShapeType="1"/>
          </p:cNvSpPr>
          <p:nvPr/>
        </p:nvSpPr>
        <p:spPr bwMode="auto">
          <a:xfrm flipH="1" flipV="1">
            <a:off x="4868863" y="4949825"/>
            <a:ext cx="746125" cy="1241425"/>
          </a:xfrm>
          <a:prstGeom prst="line">
            <a:avLst/>
          </a:prstGeom>
          <a:noFill/>
          <a:ln w="9525">
            <a:solidFill>
              <a:srgbClr val="00B050"/>
            </a:solidFill>
            <a:round/>
            <a:headEnd type="triangle" w="med" len="med"/>
            <a:tailEnd/>
          </a:ln>
        </p:spPr>
        <p:txBody>
          <a:bodyPr wrap="none"/>
          <a:lstStyle/>
          <a:p>
            <a:endParaRPr lang="en-US"/>
          </a:p>
        </p:txBody>
      </p:sp>
      <p:sp>
        <p:nvSpPr>
          <p:cNvPr id="22554" name="Line 47"/>
          <p:cNvSpPr>
            <a:spLocks noChangeShapeType="1"/>
          </p:cNvSpPr>
          <p:nvPr/>
        </p:nvSpPr>
        <p:spPr bwMode="auto">
          <a:xfrm flipH="1" flipV="1">
            <a:off x="4454525" y="5364163"/>
            <a:ext cx="1160463" cy="827087"/>
          </a:xfrm>
          <a:prstGeom prst="line">
            <a:avLst/>
          </a:prstGeom>
          <a:noFill/>
          <a:ln w="9525">
            <a:solidFill>
              <a:srgbClr val="00B050"/>
            </a:solidFill>
            <a:round/>
            <a:headEnd type="triangle" w="med" len="med"/>
            <a:tailEnd/>
          </a:ln>
        </p:spPr>
        <p:txBody>
          <a:bodyPr wrap="none"/>
          <a:lstStyle/>
          <a:p>
            <a:endParaRPr lang="en-US"/>
          </a:p>
        </p:txBody>
      </p:sp>
      <p:sp>
        <p:nvSpPr>
          <p:cNvPr id="22555" name="Line 48"/>
          <p:cNvSpPr>
            <a:spLocks noChangeShapeType="1"/>
          </p:cNvSpPr>
          <p:nvPr/>
        </p:nvSpPr>
        <p:spPr bwMode="auto">
          <a:xfrm flipH="1" flipV="1">
            <a:off x="4264025" y="5935663"/>
            <a:ext cx="1350963" cy="255587"/>
          </a:xfrm>
          <a:prstGeom prst="line">
            <a:avLst/>
          </a:prstGeom>
          <a:noFill/>
          <a:ln w="9525">
            <a:solidFill>
              <a:srgbClr val="00B050"/>
            </a:solidFill>
            <a:round/>
            <a:headEnd type="triangle" w="med" len="med"/>
            <a:tailEnd/>
          </a:ln>
        </p:spPr>
        <p:txBody>
          <a:bodyPr wrap="none"/>
          <a:lstStyle/>
          <a:p>
            <a:endParaRPr lang="en-US"/>
          </a:p>
        </p:txBody>
      </p:sp>
      <p:sp>
        <p:nvSpPr>
          <p:cNvPr id="22539" name="Line 50"/>
          <p:cNvSpPr>
            <a:spLocks noChangeShapeType="1"/>
          </p:cNvSpPr>
          <p:nvPr/>
        </p:nvSpPr>
        <p:spPr bwMode="auto">
          <a:xfrm>
            <a:off x="3927475" y="6191250"/>
            <a:ext cx="3325813" cy="0"/>
          </a:xfrm>
          <a:prstGeom prst="line">
            <a:avLst/>
          </a:prstGeom>
          <a:noFill/>
          <a:ln w="12700">
            <a:solidFill>
              <a:schemeClr val="tx2"/>
            </a:solidFill>
            <a:round/>
            <a:headEnd/>
            <a:tailEnd/>
          </a:ln>
        </p:spPr>
        <p:txBody>
          <a:bodyPr wrap="none"/>
          <a:lstStyle/>
          <a:p>
            <a:endParaRPr lang="en-US"/>
          </a:p>
        </p:txBody>
      </p:sp>
      <p:sp>
        <p:nvSpPr>
          <p:cNvPr id="32"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33"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30" name="Rectangle 29"/>
          <p:cNvSpPr/>
          <p:nvPr/>
        </p:nvSpPr>
        <p:spPr>
          <a:xfrm>
            <a:off x="3048000" y="4038600"/>
            <a:ext cx="1292341" cy="523220"/>
          </a:xfrm>
          <a:prstGeom prst="rect">
            <a:avLst/>
          </a:prstGeom>
        </p:spPr>
        <p:txBody>
          <a:bodyPr wrap="none">
            <a:spAutoFit/>
          </a:bodyPr>
          <a:lstStyle/>
          <a:p>
            <a:r>
              <a:rPr lang="en-US" sz="2800" i="1" dirty="0" smtClean="0">
                <a:solidFill>
                  <a:srgbClr val="FFC000"/>
                </a:solidFill>
                <a:latin typeface="Times New Roman" pitchFamily="18" charset="0"/>
              </a:rPr>
              <a:t>L</a:t>
            </a:r>
            <a:r>
              <a:rPr lang="en-US" sz="2800" i="1" baseline="-25000" dirty="0" smtClean="0">
                <a:solidFill>
                  <a:srgbClr val="FFC000"/>
                </a:solidFill>
                <a:latin typeface="Times New Roman" pitchFamily="18" charset="0"/>
              </a:rPr>
              <a:t>o</a:t>
            </a:r>
            <a:r>
              <a:rPr lang="en-US" sz="2800" dirty="0" smtClean="0">
                <a:solidFill>
                  <a:srgbClr val="FFC000"/>
                </a:solidFill>
                <a:latin typeface="Times New Roman" pitchFamily="18" charset="0"/>
              </a:rPr>
              <a:t> (</a:t>
            </a:r>
            <a:r>
              <a:rPr lang="en-US" sz="2800" dirty="0" err="1" smtClean="0">
                <a:solidFill>
                  <a:srgbClr val="FFC000"/>
                </a:solidFill>
                <a:latin typeface="Symbol" pitchFamily="18" charset="2"/>
              </a:rPr>
              <a:t>w</a:t>
            </a:r>
            <a:r>
              <a:rPr lang="en-US" sz="2800" i="1" baseline="-25000" dirty="0" err="1" smtClean="0">
                <a:solidFill>
                  <a:srgbClr val="FFC000"/>
                </a:solidFill>
                <a:latin typeface="Times New Roman" pitchFamily="18" charset="0"/>
              </a:rPr>
              <a:t>o</a:t>
            </a:r>
            <a:r>
              <a:rPr lang="en-US" sz="2800" dirty="0" smtClean="0">
                <a:solidFill>
                  <a:srgbClr val="FFC000"/>
                </a:solidFill>
                <a:latin typeface="Times New Roman" pitchFamily="18" charset="0"/>
              </a:rPr>
              <a:t>) </a:t>
            </a:r>
            <a:endParaRPr lang="en-US" sz="2800" dirty="0">
              <a:solidFill>
                <a:srgbClr val="FFC000"/>
              </a:solidFill>
            </a:endParaRPr>
          </a:p>
        </p:txBody>
      </p:sp>
      <p:sp>
        <p:nvSpPr>
          <p:cNvPr id="31" name="Rectangle 30"/>
          <p:cNvSpPr/>
          <p:nvPr/>
        </p:nvSpPr>
        <p:spPr>
          <a:xfrm>
            <a:off x="6400800" y="4648200"/>
            <a:ext cx="1003801" cy="523220"/>
          </a:xfrm>
          <a:prstGeom prst="rect">
            <a:avLst/>
          </a:prstGeom>
        </p:spPr>
        <p:txBody>
          <a:bodyPr wrap="none">
            <a:spAutoFit/>
          </a:bodyPr>
          <a:lstStyle/>
          <a:p>
            <a:r>
              <a:rPr lang="en-US" sz="2800" i="1" dirty="0" smtClean="0">
                <a:solidFill>
                  <a:srgbClr val="00B050"/>
                </a:solidFill>
                <a:latin typeface="Times New Roman" pitchFamily="18" charset="0"/>
              </a:rPr>
              <a:t>L</a:t>
            </a:r>
            <a:r>
              <a:rPr lang="en-US" sz="2800" i="1" baseline="-25000" dirty="0" smtClean="0">
                <a:solidFill>
                  <a:srgbClr val="00B050"/>
                </a:solidFill>
                <a:latin typeface="Times New Roman" pitchFamily="18" charset="0"/>
              </a:rPr>
              <a:t>i</a:t>
            </a:r>
            <a:r>
              <a:rPr lang="en-US" sz="2800" dirty="0" smtClean="0">
                <a:solidFill>
                  <a:srgbClr val="00B050"/>
                </a:solidFill>
                <a:latin typeface="Times New Roman" pitchFamily="18" charset="0"/>
              </a:rPr>
              <a:t>(</a:t>
            </a:r>
            <a:r>
              <a:rPr lang="en-US" sz="2800" dirty="0" err="1" smtClean="0">
                <a:solidFill>
                  <a:srgbClr val="00B050"/>
                </a:solidFill>
                <a:latin typeface="Symbol" pitchFamily="18" charset="2"/>
              </a:rPr>
              <a:t>w</a:t>
            </a:r>
            <a:r>
              <a:rPr lang="en-US" sz="2800" i="1" baseline="-25000" dirty="0" err="1" smtClean="0">
                <a:solidFill>
                  <a:srgbClr val="00B050"/>
                </a:solidFill>
                <a:latin typeface="Times New Roman" pitchFamily="18" charset="0"/>
              </a:rPr>
              <a:t>i</a:t>
            </a:r>
            <a:r>
              <a:rPr lang="en-US" sz="2800" dirty="0" smtClean="0">
                <a:solidFill>
                  <a:srgbClr val="00B050"/>
                </a:solidFill>
                <a:latin typeface="Times New Roman" pitchFamily="18" charset="0"/>
              </a:rPr>
              <a:t>)</a:t>
            </a:r>
            <a:endParaRPr lang="en-US" sz="2800" dirty="0">
              <a:solidFill>
                <a:srgbClr val="00B050"/>
              </a:solidFill>
            </a:endParaRPr>
          </a:p>
        </p:txBody>
      </p:sp>
      <p:sp>
        <p:nvSpPr>
          <p:cNvPr id="28"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22536" name="Oval 20"/>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fade">
                                      <p:cBhvr>
                                        <p:cTn id="7" dur="500"/>
                                        <p:tgtEl>
                                          <p:spTgt spid="225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548"/>
                                        </p:tgtEl>
                                        <p:attrNameLst>
                                          <p:attrName>style.visibility</p:attrName>
                                        </p:attrNameLst>
                                      </p:cBhvr>
                                      <p:to>
                                        <p:strVal val="visible"/>
                                      </p:to>
                                    </p:set>
                                    <p:animEffect transition="in" filter="fade">
                                      <p:cBhvr>
                                        <p:cTn id="11" dur="500"/>
                                        <p:tgtEl>
                                          <p:spTgt spid="2254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544"/>
                                        </p:tgtEl>
                                        <p:attrNameLst>
                                          <p:attrName>style.visibility</p:attrName>
                                        </p:attrNameLst>
                                      </p:cBhvr>
                                      <p:to>
                                        <p:strVal val="visible"/>
                                      </p:to>
                                    </p:set>
                                    <p:animEffect transition="in" filter="fade">
                                      <p:cBhvr>
                                        <p:cTn id="14" dur="500"/>
                                        <p:tgtEl>
                                          <p:spTgt spid="225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2549"/>
                                        </p:tgtEl>
                                        <p:attrNameLst>
                                          <p:attrName>style.visibility</p:attrName>
                                        </p:attrNameLst>
                                      </p:cBhvr>
                                      <p:to>
                                        <p:strVal val="visible"/>
                                      </p:to>
                                    </p:set>
                                    <p:animEffect transition="in" filter="fade">
                                      <p:cBhvr>
                                        <p:cTn id="21" dur="500"/>
                                        <p:tgtEl>
                                          <p:spTgt spid="225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542"/>
                                        </p:tgtEl>
                                        <p:attrNameLst>
                                          <p:attrName>style.visibility</p:attrName>
                                        </p:attrNameLst>
                                      </p:cBhvr>
                                      <p:to>
                                        <p:strVal val="visible"/>
                                      </p:to>
                                    </p:set>
                                    <p:animEffect transition="in" filter="fade">
                                      <p:cBhvr>
                                        <p:cTn id="24" dur="500"/>
                                        <p:tgtEl>
                                          <p:spTgt spid="2254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2550"/>
                                        </p:tgtEl>
                                        <p:attrNameLst>
                                          <p:attrName>style.visibility</p:attrName>
                                        </p:attrNameLst>
                                      </p:cBhvr>
                                      <p:to>
                                        <p:strVal val="visible"/>
                                      </p:to>
                                    </p:set>
                                    <p:animEffect transition="in" filter="fade">
                                      <p:cBhvr>
                                        <p:cTn id="28" dur="500"/>
                                        <p:tgtEl>
                                          <p:spTgt spid="225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545"/>
                                        </p:tgtEl>
                                        <p:attrNameLst>
                                          <p:attrName>style.visibility</p:attrName>
                                        </p:attrNameLst>
                                      </p:cBhvr>
                                      <p:to>
                                        <p:strVal val="visible"/>
                                      </p:to>
                                    </p:set>
                                    <p:animEffect transition="in" filter="fade">
                                      <p:cBhvr>
                                        <p:cTn id="31" dur="500"/>
                                        <p:tgtEl>
                                          <p:spTgt spid="2254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2551"/>
                                        </p:tgtEl>
                                        <p:attrNameLst>
                                          <p:attrName>style.visibility</p:attrName>
                                        </p:attrNameLst>
                                      </p:cBhvr>
                                      <p:to>
                                        <p:strVal val="visible"/>
                                      </p:to>
                                    </p:set>
                                    <p:animEffect transition="in" filter="fade">
                                      <p:cBhvr>
                                        <p:cTn id="35" dur="500"/>
                                        <p:tgtEl>
                                          <p:spTgt spid="225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541"/>
                                        </p:tgtEl>
                                        <p:attrNameLst>
                                          <p:attrName>style.visibility</p:attrName>
                                        </p:attrNameLst>
                                      </p:cBhvr>
                                      <p:to>
                                        <p:strVal val="visible"/>
                                      </p:to>
                                    </p:set>
                                    <p:animEffect transition="in" filter="fade">
                                      <p:cBhvr>
                                        <p:cTn id="38" dur="500"/>
                                        <p:tgtEl>
                                          <p:spTgt spid="22541"/>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2552"/>
                                        </p:tgtEl>
                                        <p:attrNameLst>
                                          <p:attrName>style.visibility</p:attrName>
                                        </p:attrNameLst>
                                      </p:cBhvr>
                                      <p:to>
                                        <p:strVal val="visible"/>
                                      </p:to>
                                    </p:set>
                                    <p:animEffect transition="in" filter="fade">
                                      <p:cBhvr>
                                        <p:cTn id="42" dur="500"/>
                                        <p:tgtEl>
                                          <p:spTgt spid="225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546"/>
                                        </p:tgtEl>
                                        <p:attrNameLst>
                                          <p:attrName>style.visibility</p:attrName>
                                        </p:attrNameLst>
                                      </p:cBhvr>
                                      <p:to>
                                        <p:strVal val="visible"/>
                                      </p:to>
                                    </p:set>
                                    <p:animEffect transition="in" filter="fade">
                                      <p:cBhvr>
                                        <p:cTn id="45" dur="500"/>
                                        <p:tgtEl>
                                          <p:spTgt spid="22546"/>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22553"/>
                                        </p:tgtEl>
                                        <p:attrNameLst>
                                          <p:attrName>style.visibility</p:attrName>
                                        </p:attrNameLst>
                                      </p:cBhvr>
                                      <p:to>
                                        <p:strVal val="visible"/>
                                      </p:to>
                                    </p:set>
                                    <p:animEffect transition="in" filter="fade">
                                      <p:cBhvr>
                                        <p:cTn id="49" dur="500"/>
                                        <p:tgtEl>
                                          <p:spTgt spid="225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543"/>
                                        </p:tgtEl>
                                        <p:attrNameLst>
                                          <p:attrName>style.visibility</p:attrName>
                                        </p:attrNameLst>
                                      </p:cBhvr>
                                      <p:to>
                                        <p:strVal val="visible"/>
                                      </p:to>
                                    </p:set>
                                    <p:animEffect transition="in" filter="fade">
                                      <p:cBhvr>
                                        <p:cTn id="52" dur="500"/>
                                        <p:tgtEl>
                                          <p:spTgt spid="22543"/>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2554"/>
                                        </p:tgtEl>
                                        <p:attrNameLst>
                                          <p:attrName>style.visibility</p:attrName>
                                        </p:attrNameLst>
                                      </p:cBhvr>
                                      <p:to>
                                        <p:strVal val="visible"/>
                                      </p:to>
                                    </p:set>
                                    <p:animEffect transition="in" filter="fade">
                                      <p:cBhvr>
                                        <p:cTn id="56" dur="500"/>
                                        <p:tgtEl>
                                          <p:spTgt spid="225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547"/>
                                        </p:tgtEl>
                                        <p:attrNameLst>
                                          <p:attrName>style.visibility</p:attrName>
                                        </p:attrNameLst>
                                      </p:cBhvr>
                                      <p:to>
                                        <p:strVal val="visible"/>
                                      </p:to>
                                    </p:set>
                                    <p:animEffect transition="in" filter="fade">
                                      <p:cBhvr>
                                        <p:cTn id="59" dur="500"/>
                                        <p:tgtEl>
                                          <p:spTgt spid="22547"/>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22555"/>
                                        </p:tgtEl>
                                        <p:attrNameLst>
                                          <p:attrName>style.visibility</p:attrName>
                                        </p:attrNameLst>
                                      </p:cBhvr>
                                      <p:to>
                                        <p:strVal val="visible"/>
                                      </p:to>
                                    </p:set>
                                    <p:animEffect transition="in" filter="fade">
                                      <p:cBhvr>
                                        <p:cTn id="63" dur="500"/>
                                        <p:tgtEl>
                                          <p:spTgt spid="22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P spid="22542" grpId="0" animBg="1"/>
      <p:bldP spid="22543" grpId="0" animBg="1"/>
      <p:bldP spid="22544" grpId="0" animBg="1"/>
      <p:bldP spid="22545" grpId="0" animBg="1"/>
      <p:bldP spid="22546" grpId="0" animBg="1"/>
      <p:bldP spid="22547" grpId="0" animBg="1"/>
      <p:bldP spid="22548" grpId="0" animBg="1"/>
      <p:bldP spid="22549" grpId="0" animBg="1"/>
      <p:bldP spid="22550" grpId="0" animBg="1"/>
      <p:bldP spid="22551" grpId="0" animBg="1"/>
      <p:bldP spid="22552" grpId="0" animBg="1"/>
      <p:bldP spid="22553" grpId="0" animBg="1"/>
      <p:bldP spid="22554" grpId="0" animBg="1"/>
      <p:bldP spid="22555" grpId="0" animBg="1"/>
      <p:bldP spid="22539" grpId="0" animBg="1"/>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0"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3554" name="Line 2"/>
          <p:cNvSpPr>
            <a:spLocks noChangeShapeType="1"/>
          </p:cNvSpPr>
          <p:nvPr/>
        </p:nvSpPr>
        <p:spPr bwMode="auto">
          <a:xfrm flipV="1">
            <a:off x="5694363" y="4306888"/>
            <a:ext cx="2854325" cy="1833562"/>
          </a:xfrm>
          <a:prstGeom prst="line">
            <a:avLst/>
          </a:prstGeom>
          <a:noFill/>
          <a:ln w="57150">
            <a:solidFill>
              <a:schemeClr val="tx2"/>
            </a:solidFill>
            <a:prstDash val="sysDot"/>
            <a:round/>
            <a:headEnd/>
            <a:tailEnd/>
          </a:ln>
        </p:spPr>
        <p:txBody>
          <a:bodyPr wrap="none"/>
          <a:lstStyle/>
          <a:p>
            <a:endParaRPr lang="en-US"/>
          </a:p>
        </p:txBody>
      </p:sp>
      <p:sp>
        <p:nvSpPr>
          <p:cNvPr id="849923" name="Rectangle 3"/>
          <p:cNvSpPr>
            <a:spLocks noGrp="1" noChangeArrowheads="1"/>
          </p:cNvSpPr>
          <p:nvPr>
            <p:ph type="title"/>
          </p:nvPr>
        </p:nvSpPr>
        <p:spPr/>
        <p:txBody>
          <a:bodyPr/>
          <a:lstStyle/>
          <a:p>
            <a:pPr eaLnBrk="1" hangingPunct="1">
              <a:defRPr/>
            </a:pPr>
            <a:r>
              <a:rPr lang="en-US" dirty="0" smtClean="0"/>
              <a:t>Light transport</a:t>
            </a:r>
            <a:endParaRPr lang="cs-CZ" dirty="0" smtClean="0"/>
          </a:p>
        </p:txBody>
      </p:sp>
      <p:sp>
        <p:nvSpPr>
          <p:cNvPr id="23556" name="Rectangle 4"/>
          <p:cNvSpPr>
            <a:spLocks noGrp="1" noChangeArrowheads="1"/>
          </p:cNvSpPr>
          <p:nvPr>
            <p:ph type="body" idx="1"/>
          </p:nvPr>
        </p:nvSpPr>
        <p:spPr>
          <a:ln>
            <a:noFill/>
          </a:ln>
        </p:spPr>
        <p:txBody>
          <a:bodyPr/>
          <a:lstStyle/>
          <a:p>
            <a:pPr eaLnBrk="1" hangingPunct="1"/>
            <a:r>
              <a:rPr lang="en-US" b="1" dirty="0" smtClean="0"/>
              <a:t>Q</a:t>
            </a:r>
            <a:r>
              <a:rPr lang="en-US" dirty="0" smtClean="0"/>
              <a:t>: How much light is coming from </a:t>
            </a:r>
            <a:r>
              <a:rPr lang="en-US" dirty="0" err="1" smtClean="0">
                <a:solidFill>
                  <a:srgbClr val="00B050"/>
                </a:solidFill>
                <a:latin typeface="Symbol" pitchFamily="18" charset="2"/>
              </a:rPr>
              <a:t>w</a:t>
            </a:r>
            <a:r>
              <a:rPr lang="en-US" i="1" baseline="-25000" dirty="0" err="1" smtClean="0">
                <a:solidFill>
                  <a:srgbClr val="00B050"/>
                </a:solidFill>
              </a:rPr>
              <a:t>i</a:t>
            </a:r>
            <a:r>
              <a:rPr lang="en-US" dirty="0" smtClean="0"/>
              <a:t> ?</a:t>
            </a:r>
          </a:p>
          <a:p>
            <a:pPr eaLnBrk="1" hangingPunct="1"/>
            <a:r>
              <a:rPr lang="en-US" b="1" dirty="0" smtClean="0"/>
              <a:t>A</a:t>
            </a:r>
            <a:r>
              <a:rPr lang="en-US" dirty="0" smtClean="0"/>
              <a:t>: Radiance constant along rays, so:</a:t>
            </a:r>
          </a:p>
          <a:p>
            <a:pPr eaLnBrk="1" hangingPunct="1">
              <a:buFontTx/>
              <a:buNone/>
            </a:pPr>
            <a:r>
              <a:rPr lang="en-US" i="1" dirty="0" smtClean="0">
                <a:solidFill>
                  <a:srgbClr val="00B050"/>
                </a:solidFill>
                <a:latin typeface="Times New Roman" pitchFamily="18" charset="0"/>
              </a:rPr>
              <a:t>L</a:t>
            </a:r>
            <a:r>
              <a:rPr lang="en-US" i="1" baseline="-25000" dirty="0" smtClean="0">
                <a:solidFill>
                  <a:srgbClr val="00B050"/>
                </a:solidFill>
                <a:latin typeface="Times New Roman" pitchFamily="18" charset="0"/>
              </a:rPr>
              <a:t>i</a:t>
            </a:r>
            <a:r>
              <a:rPr lang="en-US" dirty="0" smtClean="0">
                <a:solidFill>
                  <a:srgbClr val="00B050"/>
                </a:solidFill>
                <a:latin typeface="Times New Roman" pitchFamily="18" charset="0"/>
              </a:rPr>
              <a:t>(</a:t>
            </a:r>
            <a:r>
              <a:rPr lang="en-US" b="1" dirty="0" err="1" smtClean="0">
                <a:solidFill>
                  <a:srgbClr val="00B050"/>
                </a:solidFill>
                <a:latin typeface="Times New Roman" pitchFamily="18" charset="0"/>
              </a:rPr>
              <a:t>p</a:t>
            </a:r>
            <a:r>
              <a:rPr lang="en-US" dirty="0" err="1" smtClean="0">
                <a:solidFill>
                  <a:srgbClr val="00B050"/>
                </a:solidFill>
                <a:latin typeface="Times New Roman" pitchFamily="18" charset="0"/>
              </a:rPr>
              <a:t>,</a:t>
            </a:r>
            <a:r>
              <a:rPr lang="en-US" dirty="0" err="1" smtClean="0">
                <a:solidFill>
                  <a:srgbClr val="00B050"/>
                </a:solidFill>
                <a:latin typeface="Symbol" pitchFamily="18" charset="2"/>
              </a:rPr>
              <a:t>w</a:t>
            </a:r>
            <a:r>
              <a:rPr lang="en-US" i="1" baseline="-25000" dirty="0" err="1" smtClean="0">
                <a:solidFill>
                  <a:srgbClr val="00B050"/>
                </a:solidFill>
                <a:latin typeface="Times New Roman" pitchFamily="18" charset="0"/>
              </a:rPr>
              <a:t>i</a:t>
            </a:r>
            <a:r>
              <a:rPr lang="en-US" dirty="0" smtClean="0">
                <a:solidFill>
                  <a:srgbClr val="00B050"/>
                </a:solidFill>
                <a:latin typeface="Times New Roman" pitchFamily="18" charset="0"/>
              </a:rPr>
              <a:t>)	</a:t>
            </a:r>
            <a:r>
              <a:rPr lang="en-US" b="1" dirty="0" smtClean="0">
                <a:latin typeface="Times New Roman" pitchFamily="18" charset="0"/>
              </a:rPr>
              <a:t>=  </a:t>
            </a:r>
            <a:r>
              <a:rPr lang="en-US" dirty="0" smtClean="0">
                <a:solidFill>
                  <a:schemeClr val="accent2"/>
                </a:solidFill>
                <a:latin typeface="Times New Roman" pitchFamily="18" charset="0"/>
              </a:rPr>
              <a:t> </a:t>
            </a:r>
            <a:r>
              <a:rPr lang="en-US" i="1" dirty="0" smtClean="0">
                <a:solidFill>
                  <a:schemeClr val="accent5">
                    <a:lumMod val="75000"/>
                  </a:schemeClr>
                </a:solidFill>
                <a:latin typeface="Times New Roman" pitchFamily="18" charset="0"/>
              </a:rPr>
              <a:t>L</a:t>
            </a:r>
            <a:r>
              <a:rPr lang="en-US" i="1" baseline="-25000" dirty="0" smtClean="0">
                <a:solidFill>
                  <a:schemeClr val="accent5">
                    <a:lumMod val="75000"/>
                  </a:schemeClr>
                </a:solidFill>
                <a:latin typeface="Times New Roman" pitchFamily="18" charset="0"/>
              </a:rPr>
              <a:t>o</a:t>
            </a:r>
            <a:r>
              <a:rPr lang="en-US" dirty="0" smtClean="0">
                <a:solidFill>
                  <a:schemeClr val="accent5">
                    <a:lumMod val="75000"/>
                  </a:schemeClr>
                </a:solidFill>
                <a:latin typeface="Times New Roman" pitchFamily="18" charset="0"/>
              </a:rPr>
              <a:t>(</a:t>
            </a:r>
            <a:r>
              <a:rPr lang="en-US" b="1" dirty="0" err="1" smtClean="0">
                <a:solidFill>
                  <a:schemeClr val="accent5">
                    <a:lumMod val="75000"/>
                  </a:schemeClr>
                </a:solidFill>
                <a:latin typeface="Times New Roman" pitchFamily="18" charset="0"/>
              </a:rPr>
              <a:t>p</a:t>
            </a:r>
            <a:r>
              <a:rPr lang="en-US" dirty="0" err="1" smtClean="0">
                <a:solidFill>
                  <a:schemeClr val="accent5">
                    <a:lumMod val="75000"/>
                  </a:schemeClr>
                </a:solidFill>
                <a:latin typeface="Times New Roman" pitchFamily="18" charset="0"/>
              </a:rPr>
              <a:t>’,−</a:t>
            </a:r>
            <a:r>
              <a:rPr lang="en-US" dirty="0" err="1" smtClean="0">
                <a:solidFill>
                  <a:schemeClr val="accent5">
                    <a:lumMod val="75000"/>
                  </a:schemeClr>
                </a:solidFill>
                <a:latin typeface="Symbol" pitchFamily="18" charset="2"/>
              </a:rPr>
              <a:t>w</a:t>
            </a:r>
            <a:r>
              <a:rPr lang="en-US" i="1" baseline="-25000" dirty="0" err="1" smtClean="0">
                <a:solidFill>
                  <a:schemeClr val="accent5">
                    <a:lumMod val="75000"/>
                  </a:schemeClr>
                </a:solidFill>
                <a:latin typeface="Times New Roman" pitchFamily="18" charset="0"/>
              </a:rPr>
              <a:t>i</a:t>
            </a:r>
            <a:r>
              <a:rPr lang="en-US" dirty="0" smtClean="0">
                <a:solidFill>
                  <a:schemeClr val="accent5">
                    <a:lumMod val="75000"/>
                  </a:schemeClr>
                </a:solidFill>
                <a:latin typeface="Times New Roman" pitchFamily="18" charset="0"/>
              </a:rPr>
              <a:t>)</a:t>
            </a:r>
          </a:p>
          <a:p>
            <a:pPr eaLnBrk="1" hangingPunct="1">
              <a:buFontTx/>
              <a:buNone/>
            </a:pPr>
            <a:r>
              <a:rPr lang="en-US" dirty="0" smtClean="0">
                <a:solidFill>
                  <a:schemeClr val="accent1"/>
                </a:solidFill>
                <a:latin typeface="Times New Roman" pitchFamily="18" charset="0"/>
              </a:rPr>
              <a:t>			</a:t>
            </a:r>
            <a:r>
              <a:rPr lang="en-US" b="1" dirty="0" smtClean="0">
                <a:latin typeface="Times New Roman" pitchFamily="18" charset="0"/>
              </a:rPr>
              <a:t>=   </a:t>
            </a:r>
            <a:r>
              <a:rPr lang="en-US" i="1" dirty="0" smtClean="0">
                <a:solidFill>
                  <a:schemeClr val="accent5">
                    <a:lumMod val="75000"/>
                  </a:schemeClr>
                </a:solidFill>
                <a:latin typeface="Times New Roman" pitchFamily="18" charset="0"/>
              </a:rPr>
              <a:t>L</a:t>
            </a:r>
            <a:r>
              <a:rPr lang="en-US" i="1" baseline="-25000" dirty="0" smtClean="0">
                <a:solidFill>
                  <a:schemeClr val="accent5">
                    <a:lumMod val="75000"/>
                  </a:schemeClr>
                </a:solidFill>
                <a:latin typeface="Times New Roman" pitchFamily="18" charset="0"/>
              </a:rPr>
              <a:t>o</a:t>
            </a:r>
            <a:r>
              <a:rPr lang="en-US" dirty="0" smtClean="0">
                <a:solidFill>
                  <a:schemeClr val="accent5">
                    <a:lumMod val="75000"/>
                  </a:schemeClr>
                </a:solidFill>
                <a:latin typeface="Times New Roman" pitchFamily="18" charset="0"/>
              </a:rPr>
              <a:t>(</a:t>
            </a:r>
            <a:r>
              <a:rPr lang="en-US" i="1" dirty="0" smtClean="0">
                <a:latin typeface="Times New Roman" pitchFamily="18" charset="0"/>
              </a:rPr>
              <a:t>r</a:t>
            </a:r>
            <a:r>
              <a:rPr lang="en-US" dirty="0" smtClean="0">
                <a:latin typeface="Times New Roman" pitchFamily="18" charset="0"/>
              </a:rPr>
              <a:t>(</a:t>
            </a:r>
            <a:r>
              <a:rPr lang="en-US" b="1" dirty="0" err="1" smtClean="0">
                <a:latin typeface="Times New Roman" pitchFamily="18" charset="0"/>
              </a:rPr>
              <a:t>p</a:t>
            </a:r>
            <a:r>
              <a:rPr lang="en-US" dirty="0" err="1" smtClean="0">
                <a:latin typeface="Times New Roman" pitchFamily="18" charset="0"/>
              </a:rPr>
              <a:t>,</a:t>
            </a:r>
            <a:r>
              <a:rPr lang="en-US" dirty="0" err="1" smtClean="0">
                <a:latin typeface="Symbol" pitchFamily="18" charset="2"/>
              </a:rPr>
              <a:t>w</a:t>
            </a:r>
            <a:r>
              <a:rPr lang="en-US" i="1" baseline="-25000" dirty="0" err="1" smtClean="0">
                <a:latin typeface="Times New Roman" pitchFamily="18" charset="0"/>
              </a:rPr>
              <a:t>i</a:t>
            </a:r>
            <a:r>
              <a:rPr lang="en-US" dirty="0" smtClean="0">
                <a:latin typeface="Times New Roman" pitchFamily="18" charset="0"/>
              </a:rPr>
              <a:t>)</a:t>
            </a:r>
            <a:r>
              <a:rPr lang="en-US" dirty="0" smtClean="0">
                <a:solidFill>
                  <a:schemeClr val="accent5">
                    <a:lumMod val="75000"/>
                  </a:schemeClr>
                </a:solidFill>
                <a:latin typeface="Times New Roman" pitchFamily="18" charset="0"/>
              </a:rPr>
              <a:t>,−</a:t>
            </a:r>
            <a:r>
              <a:rPr lang="en-US" dirty="0" err="1" smtClean="0">
                <a:solidFill>
                  <a:schemeClr val="accent5">
                    <a:lumMod val="75000"/>
                  </a:schemeClr>
                </a:solidFill>
                <a:latin typeface="Symbol" pitchFamily="18" charset="2"/>
              </a:rPr>
              <a:t>w</a:t>
            </a:r>
            <a:r>
              <a:rPr lang="en-US" i="1" baseline="-25000" dirty="0" err="1" smtClean="0">
                <a:solidFill>
                  <a:schemeClr val="accent5">
                    <a:lumMod val="75000"/>
                  </a:schemeClr>
                </a:solidFill>
                <a:latin typeface="Times New Roman" pitchFamily="18" charset="0"/>
              </a:rPr>
              <a:t>i</a:t>
            </a:r>
            <a:r>
              <a:rPr lang="en-US" dirty="0" smtClean="0">
                <a:solidFill>
                  <a:schemeClr val="accent5">
                    <a:lumMod val="75000"/>
                  </a:schemeClr>
                </a:solidFill>
                <a:latin typeface="Times New Roman" pitchFamily="18" charset="0"/>
              </a:rPr>
              <a:t>)</a:t>
            </a:r>
            <a:endParaRPr lang="cs-CZ" dirty="0" smtClean="0">
              <a:solidFill>
                <a:schemeClr val="accent5">
                  <a:lumMod val="75000"/>
                </a:schemeClr>
              </a:solidFill>
              <a:latin typeface="Times New Roman" pitchFamily="18" charset="0"/>
            </a:endParaRPr>
          </a:p>
          <a:p>
            <a:pPr eaLnBrk="1" hangingPunct="1"/>
            <a:endParaRPr lang="cs-CZ" dirty="0" smtClean="0">
              <a:solidFill>
                <a:schemeClr val="accent1"/>
              </a:solidFill>
              <a:latin typeface="Times New Roman" pitchFamily="18" charset="0"/>
            </a:endParaRPr>
          </a:p>
          <a:p>
            <a:pPr eaLnBrk="1" hangingPunct="1"/>
            <a:endParaRPr lang="cs-CZ" baseline="-25000" dirty="0" smtClean="0"/>
          </a:p>
        </p:txBody>
      </p:sp>
      <p:sp>
        <p:nvSpPr>
          <p:cNvPr id="849928" name="Rectangle 8"/>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dirty="0">
                <a:solidFill>
                  <a:srgbClr val="FFFFFF"/>
                </a:solidFill>
                <a:effectLst>
                  <a:outerShdw blurRad="38100" dist="38100" dir="2700000" algn="tl">
                    <a:srgbClr val="000000"/>
                  </a:outerShdw>
                </a:effectLst>
                <a:latin typeface="Verdana" pitchFamily="34" charset="0"/>
              </a:rPr>
              <a:t>p</a:t>
            </a:r>
            <a:endParaRPr lang="fr-FR" sz="2400" b="1" dirty="0">
              <a:solidFill>
                <a:srgbClr val="FFFFFF"/>
              </a:solidFill>
              <a:effectLst>
                <a:outerShdw blurRad="38100" dist="38100" dir="2700000" algn="tl">
                  <a:srgbClr val="000000"/>
                </a:outerShdw>
              </a:effectLst>
              <a:latin typeface="Verdana" pitchFamily="34" charset="0"/>
            </a:endParaRPr>
          </a:p>
        </p:txBody>
      </p:sp>
      <p:sp>
        <p:nvSpPr>
          <p:cNvPr id="23559" name="Oval 9"/>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0" name="Line 11"/>
          <p:cNvSpPr>
            <a:spLocks noChangeShapeType="1"/>
          </p:cNvSpPr>
          <p:nvPr/>
        </p:nvSpPr>
        <p:spPr bwMode="auto">
          <a:xfrm flipV="1">
            <a:off x="5614988" y="5562600"/>
            <a:ext cx="982662" cy="628650"/>
          </a:xfrm>
          <a:prstGeom prst="line">
            <a:avLst/>
          </a:prstGeom>
          <a:noFill/>
          <a:ln w="57150">
            <a:solidFill>
              <a:srgbClr val="00B050"/>
            </a:solidFill>
            <a:round/>
            <a:headEnd type="triangle" w="med" len="med"/>
            <a:tailEnd/>
          </a:ln>
        </p:spPr>
        <p:txBody>
          <a:bodyPr wrap="none"/>
          <a:lstStyle/>
          <a:p>
            <a:endParaRPr lang="en-US">
              <a:solidFill>
                <a:srgbClr val="92D050"/>
              </a:solidFill>
            </a:endParaRPr>
          </a:p>
        </p:txBody>
      </p:sp>
      <p:sp>
        <p:nvSpPr>
          <p:cNvPr id="23561" name="Oval 12"/>
          <p:cNvSpPr>
            <a:spLocks noChangeArrowheads="1"/>
          </p:cNvSpPr>
          <p:nvPr/>
        </p:nvSpPr>
        <p:spPr bwMode="auto">
          <a:xfrm>
            <a:off x="8442325" y="4213225"/>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2" name="Line 13"/>
          <p:cNvSpPr>
            <a:spLocks noChangeShapeType="1"/>
          </p:cNvSpPr>
          <p:nvPr/>
        </p:nvSpPr>
        <p:spPr bwMode="auto">
          <a:xfrm flipV="1">
            <a:off x="7596188" y="4311650"/>
            <a:ext cx="939800" cy="612775"/>
          </a:xfrm>
          <a:prstGeom prst="line">
            <a:avLst/>
          </a:prstGeom>
          <a:noFill/>
          <a:ln w="57150">
            <a:solidFill>
              <a:schemeClr val="accent5">
                <a:lumMod val="75000"/>
              </a:schemeClr>
            </a:solidFill>
            <a:round/>
            <a:headEnd type="triangle" w="med" len="med"/>
            <a:tailEnd/>
          </a:ln>
        </p:spPr>
        <p:txBody>
          <a:bodyPr wrap="none"/>
          <a:lstStyle/>
          <a:p>
            <a:endParaRPr lang="en-US"/>
          </a:p>
        </p:txBody>
      </p:sp>
      <p:sp>
        <p:nvSpPr>
          <p:cNvPr id="849934" name="Rectangle 14"/>
          <p:cNvSpPr>
            <a:spLocks noChangeArrowheads="1"/>
          </p:cNvSpPr>
          <p:nvPr/>
        </p:nvSpPr>
        <p:spPr bwMode="auto">
          <a:xfrm>
            <a:off x="8561388" y="4279900"/>
            <a:ext cx="4984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23564" name="Text Box 15"/>
          <p:cNvSpPr txBox="1">
            <a:spLocks noChangeArrowheads="1"/>
          </p:cNvSpPr>
          <p:nvPr/>
        </p:nvSpPr>
        <p:spPr bwMode="auto">
          <a:xfrm>
            <a:off x="6324600" y="3795713"/>
            <a:ext cx="1658938" cy="519112"/>
          </a:xfrm>
          <a:prstGeom prst="rect">
            <a:avLst/>
          </a:prstGeom>
          <a:noFill/>
          <a:ln w="9525">
            <a:noFill/>
            <a:miter lim="800000"/>
            <a:headEnd/>
            <a:tailEnd/>
          </a:ln>
        </p:spPr>
        <p:txBody>
          <a:bodyPr wrap="none">
            <a:spAutoFit/>
          </a:bodyPr>
          <a:lstStyle/>
          <a:p>
            <a:r>
              <a:rPr lang="en-US" sz="2800" i="1" dirty="0">
                <a:solidFill>
                  <a:schemeClr val="accent5">
                    <a:lumMod val="75000"/>
                  </a:schemeClr>
                </a:solidFill>
                <a:latin typeface="Times New Roman" pitchFamily="18" charset="0"/>
              </a:rPr>
              <a:t>L</a:t>
            </a:r>
            <a:r>
              <a:rPr lang="en-US" sz="2800" i="1" baseline="-25000" dirty="0">
                <a:solidFill>
                  <a:schemeClr val="accent5">
                    <a:lumMod val="75000"/>
                  </a:schemeClr>
                </a:solidFill>
                <a:latin typeface="Times New Roman" pitchFamily="18" charset="0"/>
              </a:rPr>
              <a:t>o</a:t>
            </a:r>
            <a:r>
              <a:rPr lang="en-US" sz="2800" dirty="0">
                <a:solidFill>
                  <a:schemeClr val="accent5">
                    <a:lumMod val="75000"/>
                  </a:schemeClr>
                </a:solidFill>
                <a:latin typeface="Times New Roman" pitchFamily="18" charset="0"/>
              </a:rPr>
              <a:t>(</a:t>
            </a:r>
            <a:r>
              <a:rPr lang="en-US" sz="2800" b="1" dirty="0" err="1">
                <a:solidFill>
                  <a:schemeClr val="accent5">
                    <a:lumMod val="75000"/>
                  </a:schemeClr>
                </a:solidFill>
                <a:latin typeface="Times New Roman" pitchFamily="18" charset="0"/>
              </a:rPr>
              <a:t>p</a:t>
            </a:r>
            <a:r>
              <a:rPr lang="en-US" sz="2800" dirty="0" err="1">
                <a:solidFill>
                  <a:schemeClr val="accent5">
                    <a:lumMod val="75000"/>
                  </a:schemeClr>
                </a:solidFill>
                <a:latin typeface="Times New Roman" pitchFamily="18" charset="0"/>
              </a:rPr>
              <a:t>’,</a:t>
            </a:r>
            <a:r>
              <a:rPr lang="en-US" sz="2800" dirty="0" err="1">
                <a:solidFill>
                  <a:schemeClr val="accent5">
                    <a:lumMod val="75000"/>
                  </a:schemeClr>
                </a:solidFill>
                <a:latin typeface="Times New Roman" pitchFamily="18" charset="0"/>
                <a:cs typeface="Times New Roman" pitchFamily="18" charset="0"/>
              </a:rPr>
              <a:t>−</a:t>
            </a:r>
            <a:r>
              <a:rPr lang="en-US" sz="2800" dirty="0" err="1">
                <a:solidFill>
                  <a:schemeClr val="accent5">
                    <a:lumMod val="75000"/>
                  </a:schemeClr>
                </a:solidFill>
                <a:latin typeface="Symbol" pitchFamily="18" charset="2"/>
              </a:rPr>
              <a:t>w</a:t>
            </a:r>
            <a:r>
              <a:rPr lang="en-US" sz="2800" i="1" baseline="-25000" dirty="0" err="1">
                <a:solidFill>
                  <a:schemeClr val="accent5">
                    <a:lumMod val="75000"/>
                  </a:schemeClr>
                </a:solidFill>
                <a:latin typeface="Times New Roman" pitchFamily="18" charset="0"/>
              </a:rPr>
              <a:t>i</a:t>
            </a:r>
            <a:r>
              <a:rPr lang="en-US" sz="2800" dirty="0">
                <a:solidFill>
                  <a:schemeClr val="accent5">
                    <a:lumMod val="75000"/>
                  </a:schemeClr>
                </a:solidFill>
                <a:latin typeface="Times New Roman" pitchFamily="18" charset="0"/>
              </a:rPr>
              <a:t>)</a:t>
            </a:r>
            <a:endParaRPr lang="cs-CZ" sz="2800" dirty="0">
              <a:solidFill>
                <a:schemeClr val="accent5">
                  <a:lumMod val="75000"/>
                </a:schemeClr>
              </a:solidFill>
              <a:latin typeface="Times New Roman" pitchFamily="18" charset="0"/>
            </a:endParaRPr>
          </a:p>
        </p:txBody>
      </p:sp>
      <p:sp>
        <p:nvSpPr>
          <p:cNvPr id="23565" name="Rectangle 16"/>
          <p:cNvSpPr>
            <a:spLocks noChangeArrowheads="1"/>
          </p:cNvSpPr>
          <p:nvPr/>
        </p:nvSpPr>
        <p:spPr bwMode="auto">
          <a:xfrm>
            <a:off x="6416675" y="4497388"/>
            <a:ext cx="422275" cy="579437"/>
          </a:xfrm>
          <a:prstGeom prst="rect">
            <a:avLst/>
          </a:prstGeom>
          <a:noFill/>
          <a:ln w="9525">
            <a:noFill/>
            <a:miter lim="800000"/>
            <a:headEnd/>
            <a:tailEnd/>
          </a:ln>
        </p:spPr>
        <p:txBody>
          <a:bodyPr wrap="none">
            <a:spAutoFit/>
          </a:bodyPr>
          <a:lstStyle/>
          <a:p>
            <a:r>
              <a:rPr lang="en-US" sz="3200" b="1"/>
              <a:t>=</a:t>
            </a:r>
            <a:endParaRPr lang="cs-CZ" sz="3200" b="1"/>
          </a:p>
        </p:txBody>
      </p:sp>
      <p:sp>
        <p:nvSpPr>
          <p:cNvPr id="23568" name="Text Box 19"/>
          <p:cNvSpPr txBox="1">
            <a:spLocks noChangeArrowheads="1"/>
          </p:cNvSpPr>
          <p:nvPr/>
        </p:nvSpPr>
        <p:spPr bwMode="auto">
          <a:xfrm>
            <a:off x="4953000" y="5143500"/>
            <a:ext cx="1285875" cy="519113"/>
          </a:xfrm>
          <a:prstGeom prst="rect">
            <a:avLst/>
          </a:prstGeom>
          <a:noFill/>
          <a:ln w="9525">
            <a:noFill/>
            <a:miter lim="800000"/>
            <a:headEnd/>
            <a:tailEnd/>
          </a:ln>
        </p:spPr>
        <p:txBody>
          <a:bodyPr wrap="none">
            <a:spAutoFit/>
          </a:bodyPr>
          <a:lstStyle/>
          <a:p>
            <a:r>
              <a:rPr lang="en-US" sz="2800" i="1" dirty="0">
                <a:solidFill>
                  <a:srgbClr val="00B050"/>
                </a:solidFill>
                <a:latin typeface="Times New Roman" pitchFamily="18" charset="0"/>
              </a:rPr>
              <a:t>L</a:t>
            </a:r>
            <a:r>
              <a:rPr lang="en-US" sz="2800" i="1" baseline="-25000" dirty="0">
                <a:solidFill>
                  <a:srgbClr val="00B050"/>
                </a:solidFill>
                <a:latin typeface="Times New Roman" pitchFamily="18" charset="0"/>
              </a:rPr>
              <a:t>i</a:t>
            </a:r>
            <a:r>
              <a:rPr lang="en-US" sz="2800" dirty="0">
                <a:solidFill>
                  <a:srgbClr val="00B050"/>
                </a:solidFill>
                <a:latin typeface="Times New Roman" pitchFamily="18" charset="0"/>
              </a:rPr>
              <a:t>(</a:t>
            </a:r>
            <a:r>
              <a:rPr lang="en-US" sz="2800" b="1" dirty="0" err="1">
                <a:solidFill>
                  <a:srgbClr val="00B050"/>
                </a:solidFill>
                <a:latin typeface="Times New Roman" pitchFamily="18" charset="0"/>
              </a:rPr>
              <a:t>p</a:t>
            </a:r>
            <a:r>
              <a:rPr lang="en-US" sz="2800" dirty="0" err="1">
                <a:solidFill>
                  <a:srgbClr val="00B050"/>
                </a:solidFill>
                <a:latin typeface="Times New Roman" pitchFamily="18" charset="0"/>
              </a:rPr>
              <a:t>,</a:t>
            </a:r>
            <a:r>
              <a:rPr lang="en-US" sz="2800" dirty="0" err="1">
                <a:solidFill>
                  <a:srgbClr val="00B050"/>
                </a:solidFill>
                <a:latin typeface="Symbol" pitchFamily="18" charset="2"/>
              </a:rPr>
              <a:t>w</a:t>
            </a:r>
            <a:r>
              <a:rPr lang="en-US" sz="2800" i="1" baseline="-25000" dirty="0" err="1">
                <a:solidFill>
                  <a:srgbClr val="00B050"/>
                </a:solidFill>
                <a:latin typeface="Times New Roman" pitchFamily="18" charset="0"/>
              </a:rPr>
              <a:t>i</a:t>
            </a:r>
            <a:r>
              <a:rPr lang="en-US" sz="2800" dirty="0">
                <a:solidFill>
                  <a:srgbClr val="00B050"/>
                </a:solidFill>
                <a:latin typeface="Times New Roman" pitchFamily="18" charset="0"/>
              </a:rPr>
              <a:t>)</a:t>
            </a:r>
            <a:endParaRPr lang="cs-CZ" sz="2800" dirty="0">
              <a:solidFill>
                <a:srgbClr val="00B050"/>
              </a:solidFill>
              <a:latin typeface="Times New Roman" pitchFamily="18" charset="0"/>
            </a:endParaRPr>
          </a:p>
        </p:txBody>
      </p:sp>
      <p:sp>
        <p:nvSpPr>
          <p:cNvPr id="16"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17" name="AutoShape 17"/>
          <p:cNvSpPr>
            <a:spLocks/>
          </p:cNvSpPr>
          <p:nvPr/>
        </p:nvSpPr>
        <p:spPr bwMode="auto">
          <a:xfrm rot="16200000">
            <a:off x="3781425" y="2973387"/>
            <a:ext cx="204788" cy="1017588"/>
          </a:xfrm>
          <a:prstGeom prst="leftBrace">
            <a:avLst>
              <a:gd name="adj1" fmla="val 41408"/>
              <a:gd name="adj2" fmla="val 50074"/>
            </a:avLst>
          </a:prstGeom>
          <a:noFill/>
          <a:ln w="28575">
            <a:solidFill>
              <a:schemeClr val="tx1"/>
            </a:solidFill>
            <a:round/>
            <a:headEnd/>
            <a:tailEnd/>
          </a:ln>
        </p:spPr>
        <p:txBody>
          <a:bodyPr wrap="none" anchor="ctr"/>
          <a:lstStyle/>
          <a:p>
            <a:endParaRPr lang="cs-CZ"/>
          </a:p>
        </p:txBody>
      </p:sp>
      <p:sp>
        <p:nvSpPr>
          <p:cNvPr id="18" name="Text Box 18"/>
          <p:cNvSpPr txBox="1">
            <a:spLocks noChangeArrowheads="1"/>
          </p:cNvSpPr>
          <p:nvPr/>
        </p:nvSpPr>
        <p:spPr bwMode="auto">
          <a:xfrm>
            <a:off x="3048000" y="3521075"/>
            <a:ext cx="1658938" cy="822325"/>
          </a:xfrm>
          <a:prstGeom prst="rect">
            <a:avLst/>
          </a:prstGeom>
          <a:noFill/>
          <a:ln w="9525">
            <a:noFill/>
            <a:miter lim="800000"/>
            <a:headEnd/>
            <a:tailEnd/>
          </a:ln>
        </p:spPr>
        <p:txBody>
          <a:bodyPr wrap="none">
            <a:spAutoFit/>
          </a:bodyPr>
          <a:lstStyle/>
          <a:p>
            <a:pPr algn="ctr"/>
            <a:r>
              <a:rPr lang="en-US" sz="2400" dirty="0"/>
              <a:t>ray casting</a:t>
            </a:r>
            <a:br>
              <a:rPr lang="en-US" sz="2400" dirty="0"/>
            </a:br>
            <a:r>
              <a:rPr lang="en-US" sz="2400" dirty="0"/>
              <a:t>function</a:t>
            </a:r>
            <a:endParaRPr lang="cs-CZ"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fade">
                                      <p:cBhvr>
                                        <p:cTn id="7" dur="500"/>
                                        <p:tgtEl>
                                          <p:spTgt spid="235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9934"/>
                                        </p:tgtEl>
                                        <p:attrNameLst>
                                          <p:attrName>style.visibility</p:attrName>
                                        </p:attrNameLst>
                                      </p:cBhvr>
                                      <p:to>
                                        <p:strVal val="visible"/>
                                      </p:to>
                                    </p:set>
                                    <p:animEffect transition="in" filter="fade">
                                      <p:cBhvr>
                                        <p:cTn id="10" dur="500"/>
                                        <p:tgtEl>
                                          <p:spTgt spid="8499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4"/>
                                        </p:tgtEl>
                                        <p:attrNameLst>
                                          <p:attrName>style.visibility</p:attrName>
                                        </p:attrNameLst>
                                      </p:cBhvr>
                                      <p:to>
                                        <p:strVal val="visible"/>
                                      </p:to>
                                    </p:set>
                                    <p:animEffect transition="in" filter="fade">
                                      <p:cBhvr>
                                        <p:cTn id="13" dur="500"/>
                                        <p:tgtEl>
                                          <p:spTgt spid="235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565"/>
                                        </p:tgtEl>
                                        <p:attrNameLst>
                                          <p:attrName>style.visibility</p:attrName>
                                        </p:attrNameLst>
                                      </p:cBhvr>
                                      <p:to>
                                        <p:strVal val="visible"/>
                                      </p:to>
                                    </p:set>
                                    <p:animEffect transition="in" filter="fade">
                                      <p:cBhvr>
                                        <p:cTn id="16" dur="500"/>
                                        <p:tgtEl>
                                          <p:spTgt spid="235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562"/>
                                        </p:tgtEl>
                                        <p:attrNameLst>
                                          <p:attrName>style.visibility</p:attrName>
                                        </p:attrNameLst>
                                      </p:cBhvr>
                                      <p:to>
                                        <p:strVal val="visible"/>
                                      </p:to>
                                    </p:set>
                                    <p:animEffect transition="in" filter="fade">
                                      <p:cBhvr>
                                        <p:cTn id="19" dur="500"/>
                                        <p:tgtEl>
                                          <p:spTgt spid="235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fade">
                                      <p:cBhvr>
                                        <p:cTn id="22" dur="500"/>
                                        <p:tgtEl>
                                          <p:spTgt spid="23554"/>
                                        </p:tgtEl>
                                      </p:cBhvr>
                                    </p:animEffect>
                                  </p:childTnLst>
                                </p:cTn>
                              </p:par>
                              <p:par>
                                <p:cTn id="23" presetID="10" presetClass="entr" presetSubtype="0" fill="hold" nodeType="withEffect">
                                  <p:stCondLst>
                                    <p:cond delay="0"/>
                                  </p:stCondLst>
                                  <p:childTnLst>
                                    <p:set>
                                      <p:cBhvr>
                                        <p:cTn id="24" dur="1" fill="hold">
                                          <p:stCondLst>
                                            <p:cond delay="0"/>
                                          </p:stCondLst>
                                        </p:cTn>
                                        <p:tgtEl>
                                          <p:spTgt spid="23556">
                                            <p:txEl>
                                              <p:pRg st="1" end="1"/>
                                            </p:txEl>
                                          </p:spTgt>
                                        </p:tgtEl>
                                        <p:attrNameLst>
                                          <p:attrName>style.visibility</p:attrName>
                                        </p:attrNameLst>
                                      </p:cBhvr>
                                      <p:to>
                                        <p:strVal val="visible"/>
                                      </p:to>
                                    </p:set>
                                    <p:animEffect transition="in" filter="fade">
                                      <p:cBhvr>
                                        <p:cTn id="25" dur="500"/>
                                        <p:tgtEl>
                                          <p:spTgt spid="23556">
                                            <p:txEl>
                                              <p:pRg st="1" end="1"/>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3556">
                                            <p:txEl>
                                              <p:pRg st="2" end="2"/>
                                            </p:txEl>
                                          </p:spTgt>
                                        </p:tgtEl>
                                        <p:attrNameLst>
                                          <p:attrName>style.visibility</p:attrName>
                                        </p:attrNameLst>
                                      </p:cBhvr>
                                      <p:to>
                                        <p:strVal val="visible"/>
                                      </p:to>
                                    </p:set>
                                    <p:animEffect transition="in" filter="fade">
                                      <p:cBhvr>
                                        <p:cTn id="29" dur="500"/>
                                        <p:tgtEl>
                                          <p:spTgt spid="23556">
                                            <p:txEl>
                                              <p:pRg st="2" end="2"/>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3556">
                                            <p:txEl>
                                              <p:pRg st="3" end="3"/>
                                            </p:txEl>
                                          </p:spTgt>
                                        </p:tgtEl>
                                        <p:attrNameLst>
                                          <p:attrName>style.visibility</p:attrName>
                                        </p:attrNameLst>
                                      </p:cBhvr>
                                      <p:to>
                                        <p:strVal val="visible"/>
                                      </p:to>
                                    </p:set>
                                    <p:animEffect transition="in" filter="fade">
                                      <p:cBhvr>
                                        <p:cTn id="33" dur="500"/>
                                        <p:tgtEl>
                                          <p:spTgt spid="23556">
                                            <p:txEl>
                                              <p:pRg st="3" end="3"/>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61" grpId="0" animBg="1"/>
      <p:bldP spid="23562" grpId="0" animBg="1"/>
      <p:bldP spid="849934" grpId="0"/>
      <p:bldP spid="23564" grpId="0"/>
      <p:bldP spid="23565" grpId="0"/>
      <p:bldP spid="17" grpId="0" animBg="1"/>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0"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3554" name="Line 2"/>
          <p:cNvSpPr>
            <a:spLocks noChangeShapeType="1"/>
          </p:cNvSpPr>
          <p:nvPr/>
        </p:nvSpPr>
        <p:spPr bwMode="auto">
          <a:xfrm flipV="1">
            <a:off x="5694363" y="4306888"/>
            <a:ext cx="2854325" cy="1833562"/>
          </a:xfrm>
          <a:prstGeom prst="line">
            <a:avLst/>
          </a:prstGeom>
          <a:noFill/>
          <a:ln w="57150">
            <a:solidFill>
              <a:schemeClr val="tx2"/>
            </a:solidFill>
            <a:prstDash val="sysDot"/>
            <a:round/>
            <a:headEnd/>
            <a:tailEnd/>
          </a:ln>
        </p:spPr>
        <p:txBody>
          <a:bodyPr wrap="none"/>
          <a:lstStyle/>
          <a:p>
            <a:endParaRPr lang="en-US"/>
          </a:p>
        </p:txBody>
      </p:sp>
      <p:sp>
        <p:nvSpPr>
          <p:cNvPr id="849923" name="Rectangle 3"/>
          <p:cNvSpPr>
            <a:spLocks noGrp="1" noChangeArrowheads="1"/>
          </p:cNvSpPr>
          <p:nvPr>
            <p:ph type="title"/>
          </p:nvPr>
        </p:nvSpPr>
        <p:spPr/>
        <p:txBody>
          <a:bodyPr/>
          <a:lstStyle/>
          <a:p>
            <a:pPr eaLnBrk="1" hangingPunct="1">
              <a:defRPr/>
            </a:pPr>
            <a:r>
              <a:rPr lang="en-US" dirty="0" smtClean="0"/>
              <a:t>Rendering equation</a:t>
            </a:r>
            <a:endParaRPr lang="cs-CZ" dirty="0" smtClean="0"/>
          </a:p>
        </p:txBody>
      </p:sp>
      <p:sp>
        <p:nvSpPr>
          <p:cNvPr id="23556" name="Rectangle 4"/>
          <p:cNvSpPr>
            <a:spLocks noGrp="1" noChangeArrowheads="1"/>
          </p:cNvSpPr>
          <p:nvPr>
            <p:ph type="body" idx="1"/>
          </p:nvPr>
        </p:nvSpPr>
        <p:spPr>
          <a:xfrm>
            <a:off x="76200" y="1114425"/>
            <a:ext cx="9067800" cy="5011738"/>
          </a:xfrm>
        </p:spPr>
        <p:txBody>
          <a:bodyPr/>
          <a:lstStyle/>
          <a:p>
            <a:pPr eaLnBrk="1" hangingPunct="1">
              <a:buNone/>
            </a:pPr>
            <a:r>
              <a:rPr lang="en-US" sz="2600" i="1" dirty="0" smtClean="0">
                <a:solidFill>
                  <a:srgbClr val="FFC000"/>
                </a:solidFill>
                <a:latin typeface="Times New Roman" pitchFamily="18" charset="0"/>
              </a:rPr>
              <a:t>L</a:t>
            </a:r>
            <a:r>
              <a:rPr lang="en-US" sz="2600" i="1" baseline="-25000" dirty="0" smtClean="0">
                <a:solidFill>
                  <a:srgbClr val="FFC000"/>
                </a:solidFill>
                <a:latin typeface="Times New Roman" pitchFamily="18" charset="0"/>
              </a:rPr>
              <a:t>o</a:t>
            </a:r>
            <a:r>
              <a:rPr lang="en-US" sz="2600" dirty="0" smtClean="0">
                <a:solidFill>
                  <a:srgbClr val="FFC000"/>
                </a:solidFill>
                <a:latin typeface="Times New Roman" pitchFamily="18" charset="0"/>
              </a:rPr>
              <a:t> (</a:t>
            </a:r>
            <a:r>
              <a:rPr lang="en-US" sz="2600" b="1" dirty="0" smtClean="0">
                <a:solidFill>
                  <a:srgbClr val="FFC000"/>
                </a:solidFill>
                <a:latin typeface="Times New Roman" pitchFamily="18" charset="0"/>
              </a:rPr>
              <a:t>p</a:t>
            </a:r>
            <a:r>
              <a:rPr lang="en-US" sz="2600" dirty="0" smtClean="0">
                <a:solidFill>
                  <a:srgbClr val="FFC000"/>
                </a:solidFill>
                <a:latin typeface="Times New Roman" pitchFamily="18" charset="0"/>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solidFill>
                  <a:srgbClr val="FFC000"/>
                </a:solidFill>
                <a:latin typeface="Times New Roman" pitchFamily="18" charset="0"/>
              </a:rPr>
              <a:t>) </a:t>
            </a:r>
            <a:r>
              <a:rPr lang="en-US" sz="2600" b="1" dirty="0" smtClean="0">
                <a:latin typeface="Times New Roman" pitchFamily="18" charset="0"/>
              </a:rPr>
              <a:t>=</a:t>
            </a:r>
            <a:r>
              <a:rPr lang="en-US" sz="2600" i="1" dirty="0" smtClean="0">
                <a:solidFill>
                  <a:schemeClr val="folHlink"/>
                </a:solidFill>
                <a:latin typeface="Times New Roman" pitchFamily="18" charset="0"/>
              </a:rPr>
              <a:t> </a:t>
            </a:r>
            <a:r>
              <a:rPr lang="en-US" sz="2600" i="1" dirty="0" smtClean="0">
                <a:solidFill>
                  <a:srgbClr val="FFC000"/>
                </a:solidFill>
                <a:latin typeface="Times New Roman" pitchFamily="18" charset="0"/>
              </a:rPr>
              <a:t>L</a:t>
            </a:r>
            <a:r>
              <a:rPr lang="en-US" sz="2600" i="1" baseline="-25000" dirty="0" smtClean="0">
                <a:solidFill>
                  <a:srgbClr val="FFC000"/>
                </a:solidFill>
                <a:latin typeface="Times New Roman" pitchFamily="18" charset="0"/>
              </a:rPr>
              <a:t>e</a:t>
            </a:r>
            <a:r>
              <a:rPr lang="en-US" sz="2600" dirty="0" smtClean="0">
                <a:solidFill>
                  <a:srgbClr val="FFC000"/>
                </a:solidFill>
                <a:latin typeface="Times New Roman" pitchFamily="18" charset="0"/>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solidFill>
                  <a:srgbClr val="FFC000"/>
                </a:solidFill>
                <a:latin typeface="Times New Roman" pitchFamily="18" charset="0"/>
              </a:rPr>
              <a:t>)</a:t>
            </a:r>
            <a:r>
              <a:rPr lang="en-US" sz="2600" b="1" dirty="0" smtClean="0">
                <a:solidFill>
                  <a:srgbClr val="FFC000"/>
                </a:solidFill>
                <a:latin typeface="Times New Roman" pitchFamily="18" charset="0"/>
              </a:rPr>
              <a:t> </a:t>
            </a:r>
            <a:r>
              <a:rPr lang="en-US" sz="2600" b="1" dirty="0" smtClean="0">
                <a:latin typeface="Times New Roman" pitchFamily="18" charset="0"/>
              </a:rPr>
              <a:t>+ </a:t>
            </a:r>
            <a:r>
              <a:rPr lang="en-US" sz="44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i="1" dirty="0" smtClean="0">
                <a:solidFill>
                  <a:srgbClr val="00B050"/>
                </a:solidFill>
                <a:latin typeface="Times New Roman" pitchFamily="18" charset="0"/>
              </a:rPr>
              <a:t>L</a:t>
            </a:r>
            <a:r>
              <a:rPr lang="en-US" sz="2600" i="1" baseline="-25000" dirty="0" smtClean="0">
                <a:solidFill>
                  <a:srgbClr val="00B050"/>
                </a:solidFill>
                <a:latin typeface="Times New Roman" pitchFamily="18" charset="0"/>
              </a:rPr>
              <a:t>i</a:t>
            </a:r>
            <a:r>
              <a:rPr lang="en-US" sz="2600" dirty="0" smtClean="0">
                <a:solidFill>
                  <a:srgbClr val="00B050"/>
                </a:solidFill>
                <a:latin typeface="Times New Roman" pitchFamily="18" charset="0"/>
              </a:rPr>
              <a:t>(</a:t>
            </a:r>
            <a:r>
              <a:rPr lang="en-US" sz="2600" b="1" dirty="0" smtClean="0">
                <a:solidFill>
                  <a:srgbClr val="00B050"/>
                </a:solidFill>
                <a:latin typeface="Times New Roman" pitchFamily="18" charset="0"/>
              </a:rPr>
              <a:t>p</a:t>
            </a:r>
            <a:r>
              <a:rPr lang="en-US" sz="2600" dirty="0" smtClean="0">
                <a:solidFill>
                  <a:srgbClr val="00B050"/>
                </a:solidFill>
                <a:latin typeface="Times New Roman" pitchFamily="18" charset="0"/>
              </a:rPr>
              <a:t>, </a:t>
            </a:r>
            <a:r>
              <a:rPr lang="en-US" sz="2600" dirty="0" err="1" smtClean="0">
                <a:solidFill>
                  <a:srgbClr val="00B050"/>
                </a:solidFill>
                <a:latin typeface="Symbol" pitchFamily="18" charset="2"/>
              </a:rPr>
              <a:t>w</a:t>
            </a:r>
            <a:r>
              <a:rPr lang="en-US" sz="2600" i="1" baseline="-25000" dirty="0" err="1" smtClean="0">
                <a:solidFill>
                  <a:srgbClr val="00B050"/>
                </a:solidFill>
                <a:latin typeface="Times New Roman" pitchFamily="18" charset="0"/>
              </a:rPr>
              <a:t>i</a:t>
            </a:r>
            <a:r>
              <a:rPr lang="en-US" sz="2600" dirty="0" smtClean="0">
                <a:solidFill>
                  <a:srgbClr val="00B050"/>
                </a:solidFill>
                <a:latin typeface="Times New Roman" pitchFamily="18" charset="0"/>
              </a:rPr>
              <a:t>)</a:t>
            </a:r>
            <a:r>
              <a:rPr lang="en-US" sz="2600" dirty="0" smtClean="0">
                <a:latin typeface="Times New Roman" pitchFamily="18" charset="0"/>
              </a:rPr>
              <a:t> BRDF</a:t>
            </a:r>
            <a:r>
              <a:rPr lang="en-US" sz="2600" i="1" dirty="0" smtClean="0">
                <a:latin typeface="Times New Roman" pitchFamily="18" charset="0"/>
              </a:rPr>
              <a:t> </a:t>
            </a:r>
            <a:r>
              <a:rPr lang="en-US" sz="2600" dirty="0" smtClean="0">
                <a:latin typeface="Times New Roman" pitchFamily="18" charset="0"/>
              </a:rPr>
              <a:t>(</a:t>
            </a:r>
            <a:r>
              <a:rPr lang="en-US" sz="2600" b="1" dirty="0" smtClean="0">
                <a:latin typeface="Times New Roman" pitchFamily="18" charset="0"/>
              </a:rPr>
              <a:t>p</a:t>
            </a:r>
            <a:r>
              <a:rPr lang="en-US" sz="2600" dirty="0" smtClean="0">
                <a:latin typeface="Times New Roman" pitchFamily="18" charset="0"/>
              </a:rPr>
              <a:t>, </a:t>
            </a:r>
            <a:r>
              <a:rPr lang="en-US" sz="2600" dirty="0" err="1" smtClean="0">
                <a:latin typeface="Symbol" pitchFamily="18" charset="2"/>
              </a:rPr>
              <a:t>w</a:t>
            </a:r>
            <a:r>
              <a:rPr lang="en-US" sz="2600" i="1" baseline="-25000" dirty="0" err="1" smtClean="0">
                <a:latin typeface="Times New Roman" pitchFamily="18" charset="0"/>
              </a:rPr>
              <a:t>i</a:t>
            </a:r>
            <a:r>
              <a:rPr lang="en-US" sz="2600" dirty="0" smtClean="0">
                <a:latin typeface="Symbol" pitchFamily="18" charset="2"/>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latin typeface="Times New Roman" pitchFamily="18" charset="0"/>
              </a:rPr>
              <a:t>) </a:t>
            </a:r>
            <a:r>
              <a:rPr lang="en-US" sz="2600" dirty="0" err="1" smtClean="0">
                <a:solidFill>
                  <a:srgbClr val="00B050"/>
                </a:solidFill>
                <a:latin typeface="Times New Roman" pitchFamily="18" charset="0"/>
              </a:rPr>
              <a:t>cos</a:t>
            </a:r>
            <a:r>
              <a:rPr lang="en-US" sz="2600" i="1" dirty="0" err="1" smtClean="0">
                <a:solidFill>
                  <a:srgbClr val="00B050"/>
                </a:solidFill>
                <a:latin typeface="Symbol" pitchFamily="18" charset="2"/>
              </a:rPr>
              <a:t>q</a:t>
            </a:r>
            <a:r>
              <a:rPr lang="en-US" sz="2600" i="1" baseline="-25000" dirty="0" err="1" smtClean="0">
                <a:solidFill>
                  <a:srgbClr val="00B050"/>
                </a:solidFill>
                <a:latin typeface="Times New Roman" pitchFamily="18" charset="0"/>
              </a:rPr>
              <a:t>i</a:t>
            </a:r>
            <a:r>
              <a:rPr lang="en-US" sz="2600" i="1" baseline="-25000" dirty="0" smtClean="0">
                <a:solidFill>
                  <a:srgbClr val="00B050"/>
                </a:solidFill>
                <a:latin typeface="Times New Roman" pitchFamily="18" charset="0"/>
              </a:rPr>
              <a:t>  </a:t>
            </a:r>
            <a:r>
              <a:rPr lang="en-US" sz="2600" dirty="0" err="1" smtClean="0">
                <a:solidFill>
                  <a:srgbClr val="00B050"/>
                </a:solidFill>
                <a:latin typeface="Times New Roman" pitchFamily="18" charset="0"/>
              </a:rPr>
              <a:t>d</a:t>
            </a:r>
            <a:r>
              <a:rPr lang="en-US" sz="2600" i="1" dirty="0" err="1" smtClean="0">
                <a:solidFill>
                  <a:srgbClr val="00B050"/>
                </a:solidFill>
                <a:latin typeface="Symbol" pitchFamily="18" charset="2"/>
              </a:rPr>
              <a:t>w</a:t>
            </a:r>
            <a:r>
              <a:rPr lang="en-US" sz="2600" i="1" baseline="-25000" dirty="0" err="1" smtClean="0">
                <a:solidFill>
                  <a:srgbClr val="00B050"/>
                </a:solidFill>
                <a:latin typeface="Times New Roman" pitchFamily="18" charset="0"/>
              </a:rPr>
              <a:t>i</a:t>
            </a:r>
            <a:endParaRPr lang="en-US" sz="2600" i="1" baseline="-25000" dirty="0" smtClean="0">
              <a:solidFill>
                <a:srgbClr val="00B050"/>
              </a:solidFill>
              <a:latin typeface="Times New Roman" pitchFamily="18" charset="0"/>
            </a:endParaRPr>
          </a:p>
          <a:p>
            <a:pPr eaLnBrk="1" hangingPunct="1">
              <a:buNone/>
            </a:pPr>
            <a:endParaRPr lang="en-US" sz="2800" i="1" baseline="-25000" dirty="0" smtClean="0">
              <a:solidFill>
                <a:srgbClr val="00B050"/>
              </a:solidFill>
              <a:latin typeface="Times New Roman" pitchFamily="18" charset="0"/>
            </a:endParaRPr>
          </a:p>
          <a:p>
            <a:pPr eaLnBrk="1" hangingPunct="1">
              <a:buNone/>
            </a:pPr>
            <a:r>
              <a:rPr lang="en-US" sz="2600" i="1" dirty="0" smtClean="0">
                <a:solidFill>
                  <a:srgbClr val="FFC000"/>
                </a:solidFill>
                <a:latin typeface="Times New Roman" pitchFamily="18" charset="0"/>
              </a:rPr>
              <a:t>L</a:t>
            </a:r>
            <a:r>
              <a:rPr lang="en-US" sz="2600" i="1" baseline="-25000" dirty="0" smtClean="0">
                <a:solidFill>
                  <a:srgbClr val="FFC000"/>
                </a:solidFill>
                <a:latin typeface="Times New Roman" pitchFamily="18" charset="0"/>
              </a:rPr>
              <a:t>o</a:t>
            </a:r>
            <a:r>
              <a:rPr lang="en-US" sz="2600" dirty="0" smtClean="0">
                <a:solidFill>
                  <a:srgbClr val="FFC000"/>
                </a:solidFill>
                <a:latin typeface="Times New Roman" pitchFamily="18" charset="0"/>
              </a:rPr>
              <a:t> (</a:t>
            </a:r>
            <a:r>
              <a:rPr lang="en-US" sz="2600" b="1" dirty="0" smtClean="0">
                <a:solidFill>
                  <a:srgbClr val="FFC000"/>
                </a:solidFill>
                <a:latin typeface="Times New Roman" pitchFamily="18" charset="0"/>
              </a:rPr>
              <a:t>p</a:t>
            </a:r>
            <a:r>
              <a:rPr lang="en-US" sz="2600" dirty="0" smtClean="0">
                <a:solidFill>
                  <a:srgbClr val="FFC000"/>
                </a:solidFill>
                <a:latin typeface="Times New Roman" pitchFamily="18" charset="0"/>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solidFill>
                  <a:srgbClr val="FFC000"/>
                </a:solidFill>
                <a:latin typeface="Times New Roman" pitchFamily="18" charset="0"/>
              </a:rPr>
              <a:t>) </a:t>
            </a:r>
            <a:r>
              <a:rPr lang="en-US" sz="2600" b="1" dirty="0" smtClean="0">
                <a:latin typeface="Times New Roman" pitchFamily="18" charset="0"/>
              </a:rPr>
              <a:t>=</a:t>
            </a:r>
            <a:r>
              <a:rPr lang="en-US" sz="2600" i="1" dirty="0" smtClean="0">
                <a:solidFill>
                  <a:schemeClr val="folHlink"/>
                </a:solidFill>
                <a:latin typeface="Times New Roman" pitchFamily="18" charset="0"/>
              </a:rPr>
              <a:t> </a:t>
            </a:r>
            <a:r>
              <a:rPr lang="en-US" sz="2600" i="1" dirty="0" smtClean="0">
                <a:solidFill>
                  <a:srgbClr val="FFC000"/>
                </a:solidFill>
                <a:latin typeface="Times New Roman" pitchFamily="18" charset="0"/>
              </a:rPr>
              <a:t>L</a:t>
            </a:r>
            <a:r>
              <a:rPr lang="en-US" sz="2600" i="1" baseline="-25000" dirty="0" smtClean="0">
                <a:solidFill>
                  <a:srgbClr val="FFC000"/>
                </a:solidFill>
                <a:latin typeface="Times New Roman" pitchFamily="18" charset="0"/>
              </a:rPr>
              <a:t>e</a:t>
            </a:r>
            <a:r>
              <a:rPr lang="en-US" sz="2600" dirty="0" smtClean="0">
                <a:solidFill>
                  <a:srgbClr val="FFC000"/>
                </a:solidFill>
                <a:latin typeface="Times New Roman" pitchFamily="18" charset="0"/>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solidFill>
                  <a:srgbClr val="FFC000"/>
                </a:solidFill>
                <a:latin typeface="Times New Roman" pitchFamily="18" charset="0"/>
              </a:rPr>
              <a:t>)</a:t>
            </a:r>
            <a:r>
              <a:rPr lang="en-US" sz="2600" b="1" dirty="0" smtClean="0">
                <a:solidFill>
                  <a:srgbClr val="FFC000"/>
                </a:solidFill>
                <a:latin typeface="Times New Roman" pitchFamily="18" charset="0"/>
              </a:rPr>
              <a:t> </a:t>
            </a:r>
            <a:r>
              <a:rPr lang="en-US" sz="2600" b="1" dirty="0" smtClean="0">
                <a:latin typeface="Times New Roman" pitchFamily="18" charset="0"/>
              </a:rPr>
              <a:t>+ </a:t>
            </a:r>
            <a:r>
              <a:rPr lang="en-US" sz="44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i="1" dirty="0" smtClean="0">
                <a:solidFill>
                  <a:schemeClr val="accent5">
                    <a:lumMod val="75000"/>
                  </a:schemeClr>
                </a:solidFill>
                <a:latin typeface="Times New Roman" pitchFamily="18" charset="0"/>
              </a:rPr>
              <a:t>L</a:t>
            </a:r>
            <a:r>
              <a:rPr lang="en-US" sz="2600" i="1" baseline="-25000" dirty="0" smtClean="0">
                <a:solidFill>
                  <a:schemeClr val="accent5">
                    <a:lumMod val="75000"/>
                  </a:schemeClr>
                </a:solidFill>
                <a:latin typeface="Times New Roman" pitchFamily="18" charset="0"/>
              </a:rPr>
              <a:t>o</a:t>
            </a:r>
            <a:r>
              <a:rPr lang="en-US" sz="2600" dirty="0" smtClean="0">
                <a:solidFill>
                  <a:schemeClr val="accent5">
                    <a:lumMod val="75000"/>
                  </a:schemeClr>
                </a:solidFill>
                <a:latin typeface="Times New Roman" pitchFamily="18" charset="0"/>
              </a:rPr>
              <a:t>(</a:t>
            </a:r>
            <a:r>
              <a:rPr lang="en-US" sz="2600" i="1" dirty="0" smtClean="0">
                <a:solidFill>
                  <a:schemeClr val="accent5">
                    <a:lumMod val="75000"/>
                  </a:schemeClr>
                </a:solidFill>
                <a:latin typeface="Times New Roman" pitchFamily="18" charset="0"/>
              </a:rPr>
              <a:t>r</a:t>
            </a:r>
            <a:r>
              <a:rPr lang="en-US" sz="2600" dirty="0" smtClean="0">
                <a:solidFill>
                  <a:schemeClr val="accent5">
                    <a:lumMod val="75000"/>
                  </a:schemeClr>
                </a:solidFill>
                <a:latin typeface="Times New Roman" pitchFamily="18" charset="0"/>
              </a:rPr>
              <a:t>(</a:t>
            </a:r>
            <a:r>
              <a:rPr lang="en-US" sz="2600" b="1" dirty="0" err="1" smtClean="0">
                <a:solidFill>
                  <a:schemeClr val="accent5">
                    <a:lumMod val="75000"/>
                  </a:schemeClr>
                </a:solidFill>
                <a:latin typeface="Times New Roman" pitchFamily="18" charset="0"/>
              </a:rPr>
              <a:t>p</a:t>
            </a:r>
            <a:r>
              <a:rPr lang="en-US" sz="2600" dirty="0" err="1" smtClean="0">
                <a:solidFill>
                  <a:schemeClr val="accent5">
                    <a:lumMod val="75000"/>
                  </a:schemeClr>
                </a:solidFill>
                <a:latin typeface="Times New Roman" pitchFamily="18" charset="0"/>
              </a:rPr>
              <a:t>,</a:t>
            </a:r>
            <a:r>
              <a:rPr lang="en-US" sz="2600" dirty="0" err="1" smtClean="0">
                <a:solidFill>
                  <a:schemeClr val="accent5">
                    <a:lumMod val="75000"/>
                  </a:schemeClr>
                </a:solidFill>
                <a:latin typeface="Symbol" pitchFamily="18" charset="2"/>
              </a:rPr>
              <a:t>w</a:t>
            </a:r>
            <a:r>
              <a:rPr lang="en-US" sz="2600" i="1" baseline="-25000" dirty="0" err="1" smtClean="0">
                <a:solidFill>
                  <a:schemeClr val="accent5">
                    <a:lumMod val="75000"/>
                  </a:schemeClr>
                </a:solidFill>
                <a:latin typeface="Times New Roman" pitchFamily="18" charset="0"/>
              </a:rPr>
              <a:t>i</a:t>
            </a:r>
            <a:r>
              <a:rPr lang="en-US" sz="2600" dirty="0" smtClean="0">
                <a:solidFill>
                  <a:schemeClr val="accent5">
                    <a:lumMod val="75000"/>
                  </a:schemeClr>
                </a:solidFill>
                <a:latin typeface="Times New Roman" pitchFamily="18" charset="0"/>
              </a:rPr>
              <a:t>),−</a:t>
            </a:r>
            <a:r>
              <a:rPr lang="en-US" sz="2600" dirty="0" err="1" smtClean="0">
                <a:solidFill>
                  <a:schemeClr val="accent5">
                    <a:lumMod val="75000"/>
                  </a:schemeClr>
                </a:solidFill>
                <a:latin typeface="Symbol" pitchFamily="18" charset="2"/>
              </a:rPr>
              <a:t>w</a:t>
            </a:r>
            <a:r>
              <a:rPr lang="en-US" sz="2600" i="1" baseline="-25000" dirty="0" err="1" smtClean="0">
                <a:solidFill>
                  <a:schemeClr val="accent5">
                    <a:lumMod val="75000"/>
                  </a:schemeClr>
                </a:solidFill>
                <a:latin typeface="Times New Roman" pitchFamily="18" charset="0"/>
              </a:rPr>
              <a:t>i</a:t>
            </a:r>
            <a:r>
              <a:rPr lang="en-US" sz="2600" dirty="0" smtClean="0">
                <a:solidFill>
                  <a:schemeClr val="accent5">
                    <a:lumMod val="75000"/>
                  </a:schemeClr>
                </a:solidFill>
                <a:latin typeface="Times New Roman" pitchFamily="18" charset="0"/>
              </a:rPr>
              <a:t>)</a:t>
            </a:r>
            <a:r>
              <a:rPr lang="en-US" sz="2600" dirty="0" smtClean="0">
                <a:solidFill>
                  <a:schemeClr val="accent1"/>
                </a:solidFill>
                <a:latin typeface="Times New Roman" pitchFamily="18" charset="0"/>
              </a:rPr>
              <a:t> </a:t>
            </a:r>
            <a:r>
              <a:rPr lang="en-US" sz="2600" dirty="0" smtClean="0">
                <a:latin typeface="Times New Roman" pitchFamily="18" charset="0"/>
              </a:rPr>
              <a:t>BRDF</a:t>
            </a:r>
            <a:r>
              <a:rPr lang="en-US" sz="2600" i="1" dirty="0" smtClean="0">
                <a:latin typeface="Times New Roman" pitchFamily="18" charset="0"/>
              </a:rPr>
              <a:t> </a:t>
            </a:r>
            <a:r>
              <a:rPr lang="en-US" sz="2600" dirty="0" smtClean="0">
                <a:latin typeface="Times New Roman" pitchFamily="18" charset="0"/>
              </a:rPr>
              <a:t>(</a:t>
            </a:r>
            <a:r>
              <a:rPr lang="en-US" sz="2600" b="1" dirty="0" smtClean="0">
                <a:latin typeface="Times New Roman" pitchFamily="18" charset="0"/>
              </a:rPr>
              <a:t>p</a:t>
            </a:r>
            <a:r>
              <a:rPr lang="en-US" sz="2600" dirty="0" smtClean="0">
                <a:latin typeface="Times New Roman" pitchFamily="18" charset="0"/>
              </a:rPr>
              <a:t>, </a:t>
            </a:r>
            <a:r>
              <a:rPr lang="en-US" sz="2600" dirty="0" err="1" smtClean="0">
                <a:latin typeface="Symbol" pitchFamily="18" charset="2"/>
              </a:rPr>
              <a:t>w</a:t>
            </a:r>
            <a:r>
              <a:rPr lang="en-US" sz="2600" i="1" baseline="-25000" dirty="0" err="1" smtClean="0">
                <a:latin typeface="Times New Roman" pitchFamily="18" charset="0"/>
              </a:rPr>
              <a:t>i</a:t>
            </a:r>
            <a:r>
              <a:rPr lang="en-US" sz="2600" dirty="0" smtClean="0">
                <a:latin typeface="Symbol" pitchFamily="18" charset="2"/>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latin typeface="Times New Roman" pitchFamily="18" charset="0"/>
              </a:rPr>
              <a:t>) </a:t>
            </a:r>
            <a:r>
              <a:rPr lang="en-US" sz="2600" dirty="0" err="1" smtClean="0">
                <a:solidFill>
                  <a:srgbClr val="00B050"/>
                </a:solidFill>
                <a:latin typeface="Times New Roman" pitchFamily="18" charset="0"/>
              </a:rPr>
              <a:t>cos</a:t>
            </a:r>
            <a:r>
              <a:rPr lang="en-US" sz="2600" i="1" dirty="0" err="1" smtClean="0">
                <a:solidFill>
                  <a:srgbClr val="00B050"/>
                </a:solidFill>
                <a:latin typeface="Symbol" pitchFamily="18" charset="2"/>
              </a:rPr>
              <a:t>q</a:t>
            </a:r>
            <a:r>
              <a:rPr lang="en-US" sz="2600" i="1" baseline="-25000" dirty="0" err="1" smtClean="0">
                <a:solidFill>
                  <a:srgbClr val="00B050"/>
                </a:solidFill>
                <a:latin typeface="Times New Roman" pitchFamily="18" charset="0"/>
              </a:rPr>
              <a:t>i</a:t>
            </a:r>
            <a:r>
              <a:rPr lang="en-US" sz="2600" i="1" baseline="-25000" dirty="0" smtClean="0">
                <a:solidFill>
                  <a:srgbClr val="00B050"/>
                </a:solidFill>
                <a:latin typeface="Times New Roman" pitchFamily="18" charset="0"/>
              </a:rPr>
              <a:t>  </a:t>
            </a:r>
            <a:r>
              <a:rPr lang="en-US" sz="2600" dirty="0" err="1" smtClean="0">
                <a:solidFill>
                  <a:srgbClr val="00B050"/>
                </a:solidFill>
                <a:latin typeface="Times New Roman" pitchFamily="18" charset="0"/>
              </a:rPr>
              <a:t>d</a:t>
            </a:r>
            <a:r>
              <a:rPr lang="en-US" sz="2600" i="1" dirty="0" err="1" smtClean="0">
                <a:solidFill>
                  <a:srgbClr val="00B050"/>
                </a:solidFill>
                <a:latin typeface="Symbol" pitchFamily="18" charset="2"/>
              </a:rPr>
              <a:t>w</a:t>
            </a:r>
            <a:r>
              <a:rPr lang="en-US" sz="2600" i="1" baseline="-25000" dirty="0" err="1" smtClean="0">
                <a:solidFill>
                  <a:srgbClr val="00B050"/>
                </a:solidFill>
                <a:latin typeface="Times New Roman" pitchFamily="18" charset="0"/>
              </a:rPr>
              <a:t>i</a:t>
            </a:r>
            <a:endParaRPr lang="en-US" sz="2600" i="1" baseline="-25000" dirty="0" smtClean="0">
              <a:solidFill>
                <a:srgbClr val="00B050"/>
              </a:solidFill>
              <a:latin typeface="Times New Roman" pitchFamily="18" charset="0"/>
            </a:endParaRPr>
          </a:p>
          <a:p>
            <a:pPr eaLnBrk="1" hangingPunct="1">
              <a:buNone/>
            </a:pPr>
            <a:endParaRPr lang="en-US" sz="2800" i="1" baseline="-25000" dirty="0" smtClean="0">
              <a:solidFill>
                <a:srgbClr val="00B050"/>
              </a:solidFill>
              <a:latin typeface="Times New Roman" pitchFamily="18" charset="0"/>
            </a:endParaRPr>
          </a:p>
          <a:p>
            <a:pPr eaLnBrk="1" hangingPunct="1">
              <a:buNone/>
            </a:pPr>
            <a:endParaRPr lang="en-US" sz="2800" i="1" baseline="-25000" dirty="0" smtClean="0">
              <a:solidFill>
                <a:srgbClr val="00B050"/>
              </a:solidFill>
              <a:latin typeface="Times New Roman" pitchFamily="18" charset="0"/>
            </a:endParaRPr>
          </a:p>
          <a:p>
            <a:pPr eaLnBrk="1" hangingPunct="1"/>
            <a:endParaRPr lang="cs-CZ" baseline="-25000" dirty="0" smtClean="0"/>
          </a:p>
        </p:txBody>
      </p:sp>
      <p:sp>
        <p:nvSpPr>
          <p:cNvPr id="849928" name="Rectangle 8"/>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dirty="0">
                <a:solidFill>
                  <a:srgbClr val="FFFFFF"/>
                </a:solidFill>
                <a:effectLst>
                  <a:outerShdw blurRad="38100" dist="38100" dir="2700000" algn="tl">
                    <a:srgbClr val="000000"/>
                  </a:outerShdw>
                </a:effectLst>
                <a:latin typeface="Verdana" pitchFamily="34" charset="0"/>
              </a:rPr>
              <a:t>p</a:t>
            </a:r>
            <a:endParaRPr lang="fr-FR" sz="2400" b="1" dirty="0">
              <a:solidFill>
                <a:srgbClr val="FFFFFF"/>
              </a:solidFill>
              <a:effectLst>
                <a:outerShdw blurRad="38100" dist="38100" dir="2700000" algn="tl">
                  <a:srgbClr val="000000"/>
                </a:outerShdw>
              </a:effectLst>
              <a:latin typeface="Verdana" pitchFamily="34" charset="0"/>
            </a:endParaRPr>
          </a:p>
        </p:txBody>
      </p:sp>
      <p:sp>
        <p:nvSpPr>
          <p:cNvPr id="23559" name="Oval 9"/>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0" name="Line 11"/>
          <p:cNvSpPr>
            <a:spLocks noChangeShapeType="1"/>
          </p:cNvSpPr>
          <p:nvPr/>
        </p:nvSpPr>
        <p:spPr bwMode="auto">
          <a:xfrm flipV="1">
            <a:off x="5614988" y="5562600"/>
            <a:ext cx="982662" cy="628650"/>
          </a:xfrm>
          <a:prstGeom prst="line">
            <a:avLst/>
          </a:prstGeom>
          <a:noFill/>
          <a:ln w="57150">
            <a:solidFill>
              <a:srgbClr val="00B050"/>
            </a:solidFill>
            <a:round/>
            <a:headEnd type="triangle" w="med" len="med"/>
            <a:tailEnd/>
          </a:ln>
        </p:spPr>
        <p:txBody>
          <a:bodyPr wrap="none"/>
          <a:lstStyle/>
          <a:p>
            <a:endParaRPr lang="en-US">
              <a:solidFill>
                <a:srgbClr val="92D050"/>
              </a:solidFill>
            </a:endParaRPr>
          </a:p>
        </p:txBody>
      </p:sp>
      <p:sp>
        <p:nvSpPr>
          <p:cNvPr id="23561" name="Oval 12"/>
          <p:cNvSpPr>
            <a:spLocks noChangeArrowheads="1"/>
          </p:cNvSpPr>
          <p:nvPr/>
        </p:nvSpPr>
        <p:spPr bwMode="auto">
          <a:xfrm>
            <a:off x="8442325" y="4213225"/>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2" name="Line 13"/>
          <p:cNvSpPr>
            <a:spLocks noChangeShapeType="1"/>
          </p:cNvSpPr>
          <p:nvPr/>
        </p:nvSpPr>
        <p:spPr bwMode="auto">
          <a:xfrm flipV="1">
            <a:off x="7596188" y="4311650"/>
            <a:ext cx="939800" cy="612775"/>
          </a:xfrm>
          <a:prstGeom prst="line">
            <a:avLst/>
          </a:prstGeom>
          <a:noFill/>
          <a:ln w="57150">
            <a:solidFill>
              <a:schemeClr val="accent5">
                <a:lumMod val="75000"/>
              </a:schemeClr>
            </a:solidFill>
            <a:round/>
            <a:headEnd type="triangle" w="med" len="med"/>
            <a:tailEnd/>
          </a:ln>
        </p:spPr>
        <p:txBody>
          <a:bodyPr wrap="none"/>
          <a:lstStyle/>
          <a:p>
            <a:endParaRPr lang="en-US"/>
          </a:p>
        </p:txBody>
      </p:sp>
      <p:sp>
        <p:nvSpPr>
          <p:cNvPr id="849934" name="Rectangle 14"/>
          <p:cNvSpPr>
            <a:spLocks noChangeArrowheads="1"/>
          </p:cNvSpPr>
          <p:nvPr/>
        </p:nvSpPr>
        <p:spPr bwMode="auto">
          <a:xfrm>
            <a:off x="8561388" y="4279900"/>
            <a:ext cx="4984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23564" name="Text Box 15"/>
          <p:cNvSpPr txBox="1">
            <a:spLocks noChangeArrowheads="1"/>
          </p:cNvSpPr>
          <p:nvPr/>
        </p:nvSpPr>
        <p:spPr bwMode="auto">
          <a:xfrm>
            <a:off x="6324600" y="3795713"/>
            <a:ext cx="1658938" cy="519112"/>
          </a:xfrm>
          <a:prstGeom prst="rect">
            <a:avLst/>
          </a:prstGeom>
          <a:noFill/>
          <a:ln w="9525">
            <a:noFill/>
            <a:miter lim="800000"/>
            <a:headEnd/>
            <a:tailEnd/>
          </a:ln>
        </p:spPr>
        <p:txBody>
          <a:bodyPr wrap="none">
            <a:spAutoFit/>
          </a:bodyPr>
          <a:lstStyle/>
          <a:p>
            <a:r>
              <a:rPr lang="en-US" sz="2800" i="1" dirty="0">
                <a:solidFill>
                  <a:schemeClr val="accent5">
                    <a:lumMod val="75000"/>
                  </a:schemeClr>
                </a:solidFill>
                <a:latin typeface="Times New Roman" pitchFamily="18" charset="0"/>
              </a:rPr>
              <a:t>L</a:t>
            </a:r>
            <a:r>
              <a:rPr lang="en-US" sz="2800" i="1" baseline="-25000" dirty="0">
                <a:solidFill>
                  <a:schemeClr val="accent5">
                    <a:lumMod val="75000"/>
                  </a:schemeClr>
                </a:solidFill>
                <a:latin typeface="Times New Roman" pitchFamily="18" charset="0"/>
              </a:rPr>
              <a:t>o</a:t>
            </a:r>
            <a:r>
              <a:rPr lang="en-US" sz="2800" dirty="0">
                <a:solidFill>
                  <a:schemeClr val="accent5">
                    <a:lumMod val="75000"/>
                  </a:schemeClr>
                </a:solidFill>
                <a:latin typeface="Times New Roman" pitchFamily="18" charset="0"/>
              </a:rPr>
              <a:t>(</a:t>
            </a:r>
            <a:r>
              <a:rPr lang="en-US" sz="2800" b="1" dirty="0" err="1">
                <a:solidFill>
                  <a:schemeClr val="accent5">
                    <a:lumMod val="75000"/>
                  </a:schemeClr>
                </a:solidFill>
                <a:latin typeface="Times New Roman" pitchFamily="18" charset="0"/>
              </a:rPr>
              <a:t>p</a:t>
            </a:r>
            <a:r>
              <a:rPr lang="en-US" sz="2800" dirty="0" err="1">
                <a:solidFill>
                  <a:schemeClr val="accent5">
                    <a:lumMod val="75000"/>
                  </a:schemeClr>
                </a:solidFill>
                <a:latin typeface="Times New Roman" pitchFamily="18" charset="0"/>
              </a:rPr>
              <a:t>’,</a:t>
            </a:r>
            <a:r>
              <a:rPr lang="en-US" sz="2800" dirty="0" err="1">
                <a:solidFill>
                  <a:schemeClr val="accent5">
                    <a:lumMod val="75000"/>
                  </a:schemeClr>
                </a:solidFill>
                <a:latin typeface="Times New Roman" pitchFamily="18" charset="0"/>
                <a:cs typeface="Times New Roman" pitchFamily="18" charset="0"/>
              </a:rPr>
              <a:t>−</a:t>
            </a:r>
            <a:r>
              <a:rPr lang="en-US" sz="2800" dirty="0" err="1">
                <a:solidFill>
                  <a:schemeClr val="accent5">
                    <a:lumMod val="75000"/>
                  </a:schemeClr>
                </a:solidFill>
                <a:latin typeface="Symbol" pitchFamily="18" charset="2"/>
              </a:rPr>
              <a:t>w</a:t>
            </a:r>
            <a:r>
              <a:rPr lang="en-US" sz="2800" i="1" baseline="-25000" dirty="0" err="1">
                <a:solidFill>
                  <a:schemeClr val="accent5">
                    <a:lumMod val="75000"/>
                  </a:schemeClr>
                </a:solidFill>
                <a:latin typeface="Times New Roman" pitchFamily="18" charset="0"/>
              </a:rPr>
              <a:t>i</a:t>
            </a:r>
            <a:r>
              <a:rPr lang="en-US" sz="2800" dirty="0">
                <a:solidFill>
                  <a:schemeClr val="accent5">
                    <a:lumMod val="75000"/>
                  </a:schemeClr>
                </a:solidFill>
                <a:latin typeface="Times New Roman" pitchFamily="18" charset="0"/>
              </a:rPr>
              <a:t>)</a:t>
            </a:r>
            <a:endParaRPr lang="cs-CZ" sz="2800" dirty="0">
              <a:solidFill>
                <a:schemeClr val="accent5">
                  <a:lumMod val="75000"/>
                </a:schemeClr>
              </a:solidFill>
              <a:latin typeface="Times New Roman" pitchFamily="18" charset="0"/>
            </a:endParaRPr>
          </a:p>
        </p:txBody>
      </p:sp>
      <p:sp>
        <p:nvSpPr>
          <p:cNvPr id="23565" name="Rectangle 16"/>
          <p:cNvSpPr>
            <a:spLocks noChangeArrowheads="1"/>
          </p:cNvSpPr>
          <p:nvPr/>
        </p:nvSpPr>
        <p:spPr bwMode="auto">
          <a:xfrm>
            <a:off x="6416675" y="4497388"/>
            <a:ext cx="422275" cy="579437"/>
          </a:xfrm>
          <a:prstGeom prst="rect">
            <a:avLst/>
          </a:prstGeom>
          <a:noFill/>
          <a:ln w="9525">
            <a:noFill/>
            <a:miter lim="800000"/>
            <a:headEnd/>
            <a:tailEnd/>
          </a:ln>
        </p:spPr>
        <p:txBody>
          <a:bodyPr wrap="none">
            <a:spAutoFit/>
          </a:bodyPr>
          <a:lstStyle/>
          <a:p>
            <a:r>
              <a:rPr lang="en-US" sz="3200" b="1"/>
              <a:t>=</a:t>
            </a:r>
            <a:endParaRPr lang="cs-CZ" sz="3200" b="1"/>
          </a:p>
        </p:txBody>
      </p:sp>
      <p:sp>
        <p:nvSpPr>
          <p:cNvPr id="23568" name="Text Box 19"/>
          <p:cNvSpPr txBox="1">
            <a:spLocks noChangeArrowheads="1"/>
          </p:cNvSpPr>
          <p:nvPr/>
        </p:nvSpPr>
        <p:spPr bwMode="auto">
          <a:xfrm>
            <a:off x="4953000" y="5143500"/>
            <a:ext cx="1285875" cy="519113"/>
          </a:xfrm>
          <a:prstGeom prst="rect">
            <a:avLst/>
          </a:prstGeom>
          <a:noFill/>
          <a:ln w="9525">
            <a:noFill/>
            <a:miter lim="800000"/>
            <a:headEnd/>
            <a:tailEnd/>
          </a:ln>
        </p:spPr>
        <p:txBody>
          <a:bodyPr wrap="none">
            <a:spAutoFit/>
          </a:bodyPr>
          <a:lstStyle/>
          <a:p>
            <a:r>
              <a:rPr lang="en-US" sz="2800" i="1" dirty="0">
                <a:solidFill>
                  <a:srgbClr val="00B050"/>
                </a:solidFill>
                <a:latin typeface="Times New Roman" pitchFamily="18" charset="0"/>
              </a:rPr>
              <a:t>L</a:t>
            </a:r>
            <a:r>
              <a:rPr lang="en-US" sz="2800" i="1" baseline="-25000" dirty="0">
                <a:solidFill>
                  <a:srgbClr val="00B050"/>
                </a:solidFill>
                <a:latin typeface="Times New Roman" pitchFamily="18" charset="0"/>
              </a:rPr>
              <a:t>i</a:t>
            </a:r>
            <a:r>
              <a:rPr lang="en-US" sz="2800" dirty="0">
                <a:solidFill>
                  <a:srgbClr val="00B050"/>
                </a:solidFill>
                <a:latin typeface="Times New Roman" pitchFamily="18" charset="0"/>
              </a:rPr>
              <a:t>(</a:t>
            </a:r>
            <a:r>
              <a:rPr lang="en-US" sz="2800" b="1" dirty="0" err="1">
                <a:solidFill>
                  <a:srgbClr val="00B050"/>
                </a:solidFill>
                <a:latin typeface="Times New Roman" pitchFamily="18" charset="0"/>
              </a:rPr>
              <a:t>p</a:t>
            </a:r>
            <a:r>
              <a:rPr lang="en-US" sz="2800" dirty="0" err="1">
                <a:solidFill>
                  <a:srgbClr val="00B050"/>
                </a:solidFill>
                <a:latin typeface="Times New Roman" pitchFamily="18" charset="0"/>
              </a:rPr>
              <a:t>,</a:t>
            </a:r>
            <a:r>
              <a:rPr lang="en-US" sz="2800" dirty="0" err="1">
                <a:solidFill>
                  <a:srgbClr val="00B050"/>
                </a:solidFill>
                <a:latin typeface="Symbol" pitchFamily="18" charset="2"/>
              </a:rPr>
              <a:t>w</a:t>
            </a:r>
            <a:r>
              <a:rPr lang="en-US" sz="2800" i="1" baseline="-25000" dirty="0" err="1">
                <a:solidFill>
                  <a:srgbClr val="00B050"/>
                </a:solidFill>
                <a:latin typeface="Times New Roman" pitchFamily="18" charset="0"/>
              </a:rPr>
              <a:t>i</a:t>
            </a:r>
            <a:r>
              <a:rPr lang="en-US" sz="2800" dirty="0">
                <a:solidFill>
                  <a:srgbClr val="00B050"/>
                </a:solidFill>
                <a:latin typeface="Times New Roman" pitchFamily="18" charset="0"/>
              </a:rPr>
              <a:t>)</a:t>
            </a:r>
            <a:endParaRPr lang="cs-CZ" sz="2800" dirty="0">
              <a:solidFill>
                <a:srgbClr val="00B050"/>
              </a:solidFill>
              <a:latin typeface="Times New Roman" pitchFamily="18" charset="0"/>
            </a:endParaRPr>
          </a:p>
        </p:txBody>
      </p:sp>
      <p:sp>
        <p:nvSpPr>
          <p:cNvPr id="16"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21" name="Line 23"/>
          <p:cNvSpPr>
            <a:spLocks noChangeShapeType="1"/>
          </p:cNvSpPr>
          <p:nvPr/>
        </p:nvSpPr>
        <p:spPr bwMode="auto">
          <a:xfrm flipH="1" flipV="1">
            <a:off x="2411413" y="4146550"/>
            <a:ext cx="3227387" cy="2025650"/>
          </a:xfrm>
          <a:prstGeom prst="line">
            <a:avLst/>
          </a:prstGeom>
          <a:noFill/>
          <a:ln w="38100">
            <a:solidFill>
              <a:srgbClr val="FFC000"/>
            </a:solidFill>
            <a:round/>
            <a:headEnd/>
            <a:tailEnd type="triangle" w="med" len="med"/>
          </a:ln>
        </p:spPr>
        <p:txBody>
          <a:bodyPr/>
          <a:lstStyle/>
          <a:p>
            <a:endParaRPr lang="en-US"/>
          </a:p>
        </p:txBody>
      </p:sp>
      <p:pic>
        <p:nvPicPr>
          <p:cNvPr id="22" name="Picture 9"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216025" y="3090863"/>
            <a:ext cx="1504950" cy="155098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fade">
                                      <p:cBhvr>
                                        <p:cTn id="7" dur="500"/>
                                        <p:tgtEl>
                                          <p:spTgt spid="235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fade">
                                      <p:cBhvr>
                                        <p:cTn id="12" dur="500"/>
                                        <p:tgtEl>
                                          <p:spTgt spid="235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Diffuse inter-reflection</a:t>
            </a:r>
            <a:endParaRPr lang="en-US" dirty="0"/>
          </a:p>
        </p:txBody>
      </p:sp>
      <p:sp>
        <p:nvSpPr>
          <p:cNvPr id="3" name="Content Placeholder 2"/>
          <p:cNvSpPr>
            <a:spLocks noGrp="1"/>
          </p:cNvSpPr>
          <p:nvPr>
            <p:ph idx="1"/>
          </p:nvPr>
        </p:nvSpPr>
        <p:spPr/>
        <p:txBody>
          <a:bodyPr/>
          <a:lstStyle/>
          <a:p>
            <a:pPr>
              <a:lnSpc>
                <a:spcPct val="80000"/>
              </a:lnSpc>
            </a:pPr>
            <a:r>
              <a:rPr lang="en-US" sz="3200" dirty="0" smtClean="0"/>
              <a:t>May go unnoticed, but looks odd if missing</a:t>
            </a:r>
          </a:p>
          <a:p>
            <a:endParaRPr lang="en-US" dirty="0"/>
          </a:p>
        </p:txBody>
      </p:sp>
      <p:pic>
        <p:nvPicPr>
          <p:cNvPr id="4" name="Picture 4" descr="redCarpet1"/>
          <p:cNvPicPr>
            <a:picLocks noChangeAspect="1" noChangeArrowheads="1"/>
          </p:cNvPicPr>
          <p:nvPr/>
        </p:nvPicPr>
        <p:blipFill>
          <a:blip r:embed="rId3" cstate="print"/>
          <a:srcRect/>
          <a:stretch>
            <a:fillRect/>
          </a:stretch>
        </p:blipFill>
        <p:spPr>
          <a:xfrm>
            <a:off x="1752599" y="1905000"/>
            <a:ext cx="5380893" cy="4080181"/>
          </a:xfrm>
          <a:prstGeom prst="rect">
            <a:avLst/>
          </a:prstGeom>
          <a:noFill/>
          <a:ln/>
        </p:spPr>
      </p:pic>
      <p:sp>
        <p:nvSpPr>
          <p:cNvPr id="5" name="Oval 7"/>
          <p:cNvSpPr>
            <a:spLocks noChangeArrowheads="1"/>
          </p:cNvSpPr>
          <p:nvPr/>
        </p:nvSpPr>
        <p:spPr bwMode="auto">
          <a:xfrm>
            <a:off x="5630007" y="4753708"/>
            <a:ext cx="1740877" cy="1266092"/>
          </a:xfrm>
          <a:prstGeom prst="ellipse">
            <a:avLst/>
          </a:prstGeom>
          <a:noFill/>
          <a:ln w="38100">
            <a:solidFill>
              <a:srgbClr val="FFC000"/>
            </a:solidFill>
            <a:round/>
            <a:headEnd/>
            <a:tailEnd/>
          </a:ln>
          <a:effectLst>
            <a:outerShdw blurRad="50800" dist="38100" dir="18900000" algn="bl" rotWithShape="0">
              <a:prstClr val="black">
                <a:alpha val="40000"/>
              </a:prstClr>
            </a:outerShdw>
          </a:effectLst>
        </p:spPr>
        <p:txBody>
          <a:bodyPr wrap="none" anchor="ctr"/>
          <a:lstStyle/>
          <a:p>
            <a:endParaRPr lang="en-US"/>
          </a:p>
        </p:txBody>
      </p:sp>
      <p:sp>
        <p:nvSpPr>
          <p:cNvPr id="8" name="Text Box 14"/>
          <p:cNvSpPr txBox="1">
            <a:spLocks noChangeArrowheads="1"/>
          </p:cNvSpPr>
          <p:nvPr/>
        </p:nvSpPr>
        <p:spPr bwMode="auto">
          <a:xfrm>
            <a:off x="-152400" y="6550223"/>
            <a:ext cx="2438400" cy="307777"/>
          </a:xfrm>
          <a:prstGeom prst="rect">
            <a:avLst/>
          </a:prstGeom>
          <a:noFill/>
          <a:ln w="9525">
            <a:noFill/>
            <a:miter lim="800000"/>
            <a:headEnd/>
            <a:tailEnd/>
          </a:ln>
          <a:effectLst/>
        </p:spPr>
        <p:txBody>
          <a:bodyPr wrap="square">
            <a:spAutoFit/>
          </a:bodyPr>
          <a:lstStyle/>
          <a:p>
            <a:pPr algn="r">
              <a:spcBef>
                <a:spcPct val="50000"/>
              </a:spcBef>
            </a:pPr>
            <a:r>
              <a:rPr lang="en-US" sz="1400" dirty="0" smtClean="0"/>
              <a:t>Slide credit: Michael </a:t>
            </a:r>
            <a:r>
              <a:rPr lang="en-US" sz="1400" dirty="0" err="1" smtClean="0"/>
              <a:t>Bunnell</a:t>
            </a:r>
            <a:endParaRPr lang="en-US" sz="1400" dirty="0"/>
          </a:p>
        </p:txBody>
      </p:sp>
      <p:sp>
        <p:nvSpPr>
          <p:cNvPr id="9"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2400" y="85725"/>
            <a:ext cx="8839200" cy="857250"/>
          </a:xfrm>
        </p:spPr>
        <p:txBody>
          <a:bodyPr/>
          <a:lstStyle/>
          <a:p>
            <a:r>
              <a:rPr lang="en-US" dirty="0" smtClean="0"/>
              <a:t>Rendering </a:t>
            </a:r>
            <a:r>
              <a:rPr lang="en-US" dirty="0" err="1" smtClean="0"/>
              <a:t>eqn</a:t>
            </a:r>
            <a:r>
              <a:rPr lang="en-US" dirty="0" smtClean="0"/>
              <a:t> vs</a:t>
            </a:r>
            <a:r>
              <a:rPr lang="en-US" dirty="0" smtClean="0"/>
              <a:t>. </a:t>
            </a:r>
            <a:r>
              <a:rPr lang="en-US" dirty="0" smtClean="0"/>
              <a:t>reflection integral</a:t>
            </a:r>
            <a:endParaRPr lang="en-US" dirty="0"/>
          </a:p>
        </p:txBody>
      </p:sp>
      <p:sp>
        <p:nvSpPr>
          <p:cNvPr id="3" name="Zástupný symbol pro obsah 2"/>
          <p:cNvSpPr>
            <a:spLocks noGrp="1"/>
          </p:cNvSpPr>
          <p:nvPr>
            <p:ph idx="1"/>
          </p:nvPr>
        </p:nvSpPr>
        <p:spPr>
          <a:xfrm>
            <a:off x="228600" y="1343025"/>
            <a:ext cx="7696200" cy="1628775"/>
          </a:xfrm>
          <a:ln>
            <a:solidFill>
              <a:schemeClr val="tx1"/>
            </a:solidFill>
          </a:ln>
        </p:spPr>
        <p:txBody>
          <a:bodyPr/>
          <a:lstStyle/>
          <a:p>
            <a:r>
              <a:rPr lang="en-US" dirty="0" smtClean="0"/>
              <a:t>Reflection Integral</a:t>
            </a:r>
            <a:endParaRPr lang="en-US" dirty="0" smtClean="0"/>
          </a:p>
          <a:p>
            <a:pPr lvl="1"/>
            <a:r>
              <a:rPr lang="en-US" dirty="0" smtClean="0"/>
              <a:t>Local light reflection</a:t>
            </a:r>
          </a:p>
          <a:p>
            <a:pPr lvl="1"/>
            <a:r>
              <a:rPr lang="en-US" dirty="0" smtClean="0"/>
              <a:t>Integral to compute </a:t>
            </a:r>
            <a:r>
              <a:rPr lang="en-US" i="1" dirty="0" smtClean="0"/>
              <a:t>L</a:t>
            </a:r>
            <a:r>
              <a:rPr lang="en-US" i="1" baseline="-25000" dirty="0" smtClean="0"/>
              <a:t>o </a:t>
            </a:r>
            <a:r>
              <a:rPr lang="en-US" dirty="0" smtClean="0"/>
              <a:t>given that we know </a:t>
            </a:r>
            <a:r>
              <a:rPr lang="en-US" i="1" dirty="0" smtClean="0"/>
              <a:t>L</a:t>
            </a:r>
            <a:r>
              <a:rPr lang="en-US" i="1" baseline="-25000" dirty="0" smtClean="0"/>
              <a:t>i</a:t>
            </a:r>
            <a:endParaRPr lang="en-US" dirty="0" smtClean="0"/>
          </a:p>
          <a:p>
            <a:endParaRPr lang="en-US" dirty="0"/>
          </a:p>
        </p:txBody>
      </p:sp>
      <p:sp>
        <p:nvSpPr>
          <p:cNvPr id="7" name="Zástupný symbol pro obsah 2"/>
          <p:cNvSpPr txBox="1">
            <a:spLocks/>
          </p:cNvSpPr>
          <p:nvPr/>
        </p:nvSpPr>
        <p:spPr bwMode="auto">
          <a:xfrm>
            <a:off x="762000" y="3733800"/>
            <a:ext cx="8229600" cy="1676401"/>
          </a:xfrm>
          <a:prstGeom prst="rect">
            <a:avLst/>
          </a:prstGeom>
          <a:noFill/>
          <a:ln w="9525">
            <a:solidFill>
              <a:schemeClr val="tx1"/>
            </a:solid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r>
              <a:rPr kumimoji="0" lang="en-US" sz="3100" b="0" i="0" u="none" strike="noStrike" kern="0" cap="none" spc="0" normalizeH="0" baseline="0" noProof="0" dirty="0" smtClean="0">
                <a:ln>
                  <a:noFill/>
                </a:ln>
                <a:solidFill>
                  <a:schemeClr val="tx1"/>
                </a:solidFill>
                <a:effectLst/>
                <a:uLnTx/>
                <a:uFillTx/>
                <a:latin typeface="+mn-lt"/>
                <a:ea typeface="+mn-ea"/>
                <a:cs typeface="+mn-cs"/>
              </a:rPr>
              <a:t>Rendering Equation</a:t>
            </a:r>
          </a:p>
          <a:p>
            <a:pPr marL="742950" marR="0" lvl="1" indent="-285750" algn="l" defTabSz="914400" rtl="0" eaLnBrk="0" fontAlgn="base" latinLnBrk="0" hangingPunct="0">
              <a:lnSpc>
                <a:spcPct val="100000"/>
              </a:lnSpc>
              <a:spcBef>
                <a:spcPct val="20000"/>
              </a:spcBef>
              <a:spcAft>
                <a:spcPct val="0"/>
              </a:spcAft>
              <a:buClr>
                <a:srgbClr val="FF99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Condition on light distribution in the scene</a:t>
            </a:r>
          </a:p>
          <a:p>
            <a:pPr marL="742950" marR="0" lvl="1" indent="-285750" algn="l" defTabSz="914400" rtl="0" eaLnBrk="0" fontAlgn="base" latinLnBrk="0" hangingPunct="0">
              <a:lnSpc>
                <a:spcPct val="100000"/>
              </a:lnSpc>
              <a:spcBef>
                <a:spcPct val="20000"/>
              </a:spcBef>
              <a:spcAft>
                <a:spcPct val="0"/>
              </a:spcAft>
              <a:buClr>
                <a:srgbClr val="FF9900"/>
              </a:buClr>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rPr>
              <a:t>Integral equation – the unknown, </a:t>
            </a:r>
            <a:r>
              <a:rPr kumimoji="0" lang="en-US" sz="2800" b="0" i="1" u="none" strike="noStrike" kern="0" cap="none" spc="0" normalizeH="0" baseline="0" noProof="0" dirty="0" smtClean="0">
                <a:ln>
                  <a:noFill/>
                </a:ln>
                <a:solidFill>
                  <a:schemeClr val="tx1"/>
                </a:solidFill>
                <a:effectLst/>
                <a:uLnTx/>
                <a:uFillTx/>
                <a:latin typeface="+mn-lt"/>
              </a:rPr>
              <a:t>L</a:t>
            </a:r>
            <a:r>
              <a:rPr kumimoji="0" lang="en-US" sz="2800" b="0" i="0" u="none" strike="noStrike" kern="0" cap="none" spc="0" normalizeH="0" baseline="0" noProof="0" dirty="0" smtClean="0">
                <a:ln>
                  <a:noFill/>
                </a:ln>
                <a:solidFill>
                  <a:schemeClr val="tx1"/>
                </a:solidFill>
                <a:effectLst/>
                <a:uLnTx/>
                <a:uFillTx/>
                <a:latin typeface="+mn-lt"/>
              </a:rPr>
              <a:t>, on both sides</a:t>
            </a:r>
            <a:endParaRPr kumimoji="0" lang="en-US" sz="25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
                <a:srgbClr val="FF9900"/>
              </a:buClr>
              <a:buSzTx/>
              <a:buFont typeface="Times" charset="0"/>
              <a:buChar char="•"/>
              <a:tabLst/>
              <a:defRPr/>
            </a:pPr>
            <a:endParaRPr kumimoji="0" lang="en-US" sz="31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0"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3554" name="Line 2"/>
          <p:cNvSpPr>
            <a:spLocks noChangeShapeType="1"/>
          </p:cNvSpPr>
          <p:nvPr/>
        </p:nvSpPr>
        <p:spPr bwMode="auto">
          <a:xfrm flipV="1">
            <a:off x="5694363" y="4306888"/>
            <a:ext cx="2854325" cy="1833562"/>
          </a:xfrm>
          <a:prstGeom prst="line">
            <a:avLst/>
          </a:prstGeom>
          <a:noFill/>
          <a:ln w="57150">
            <a:solidFill>
              <a:schemeClr val="tx2"/>
            </a:solidFill>
            <a:prstDash val="sysDot"/>
            <a:round/>
            <a:headEnd/>
            <a:tailEnd/>
          </a:ln>
        </p:spPr>
        <p:txBody>
          <a:bodyPr wrap="none"/>
          <a:lstStyle/>
          <a:p>
            <a:endParaRPr lang="en-US"/>
          </a:p>
        </p:txBody>
      </p:sp>
      <p:sp>
        <p:nvSpPr>
          <p:cNvPr id="849923" name="Rectangle 3"/>
          <p:cNvSpPr>
            <a:spLocks noGrp="1" noChangeArrowheads="1"/>
          </p:cNvSpPr>
          <p:nvPr>
            <p:ph type="title"/>
          </p:nvPr>
        </p:nvSpPr>
        <p:spPr/>
        <p:txBody>
          <a:bodyPr/>
          <a:lstStyle/>
          <a:p>
            <a:pPr eaLnBrk="1" hangingPunct="1">
              <a:defRPr/>
            </a:pPr>
            <a:r>
              <a:rPr lang="en-US" dirty="0" smtClean="0"/>
              <a:t>Solving RE – Recursion</a:t>
            </a:r>
            <a:endParaRPr lang="cs-CZ" dirty="0" smtClean="0"/>
          </a:p>
        </p:txBody>
      </p:sp>
      <p:sp>
        <p:nvSpPr>
          <p:cNvPr id="23556" name="Rectangle 4"/>
          <p:cNvSpPr>
            <a:spLocks noGrp="1" noChangeArrowheads="1"/>
          </p:cNvSpPr>
          <p:nvPr>
            <p:ph type="body" idx="1"/>
          </p:nvPr>
        </p:nvSpPr>
        <p:spPr>
          <a:xfrm>
            <a:off x="76200" y="1114425"/>
            <a:ext cx="9067800" cy="5011738"/>
          </a:xfrm>
        </p:spPr>
        <p:txBody>
          <a:bodyPr/>
          <a:lstStyle/>
          <a:p>
            <a:pPr eaLnBrk="1" hangingPunct="1">
              <a:buNone/>
            </a:pPr>
            <a:r>
              <a:rPr lang="en-US" sz="2600" i="1" dirty="0" smtClean="0">
                <a:solidFill>
                  <a:srgbClr val="FFC000"/>
                </a:solidFill>
                <a:latin typeface="Times New Roman" pitchFamily="18" charset="0"/>
              </a:rPr>
              <a:t>L</a:t>
            </a:r>
            <a:r>
              <a:rPr lang="en-US" sz="2600" i="1" baseline="-25000" dirty="0" smtClean="0">
                <a:solidFill>
                  <a:srgbClr val="FFC000"/>
                </a:solidFill>
                <a:latin typeface="Times New Roman" pitchFamily="18" charset="0"/>
              </a:rPr>
              <a:t>o</a:t>
            </a:r>
            <a:r>
              <a:rPr lang="en-US" sz="2600" dirty="0" smtClean="0">
                <a:solidFill>
                  <a:srgbClr val="FFC000"/>
                </a:solidFill>
                <a:latin typeface="Times New Roman" pitchFamily="18" charset="0"/>
              </a:rPr>
              <a:t> (</a:t>
            </a:r>
            <a:r>
              <a:rPr lang="en-US" sz="2600" b="1" dirty="0" smtClean="0">
                <a:solidFill>
                  <a:srgbClr val="FFC000"/>
                </a:solidFill>
                <a:latin typeface="Times New Roman" pitchFamily="18" charset="0"/>
              </a:rPr>
              <a:t>p</a:t>
            </a:r>
            <a:r>
              <a:rPr lang="en-US" sz="2600" dirty="0" smtClean="0">
                <a:solidFill>
                  <a:srgbClr val="FFC000"/>
                </a:solidFill>
                <a:latin typeface="Times New Roman" pitchFamily="18" charset="0"/>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solidFill>
                  <a:srgbClr val="FFC000"/>
                </a:solidFill>
                <a:latin typeface="Times New Roman" pitchFamily="18" charset="0"/>
              </a:rPr>
              <a:t>) </a:t>
            </a:r>
            <a:r>
              <a:rPr lang="en-US" sz="2600" b="1" dirty="0" smtClean="0">
                <a:latin typeface="Times New Roman" pitchFamily="18" charset="0"/>
              </a:rPr>
              <a:t>=</a:t>
            </a:r>
            <a:r>
              <a:rPr lang="en-US" sz="2600" i="1" dirty="0" smtClean="0">
                <a:solidFill>
                  <a:schemeClr val="folHlink"/>
                </a:solidFill>
                <a:latin typeface="Times New Roman" pitchFamily="18" charset="0"/>
              </a:rPr>
              <a:t> </a:t>
            </a:r>
            <a:r>
              <a:rPr lang="en-US" sz="2600" i="1" dirty="0" smtClean="0">
                <a:solidFill>
                  <a:srgbClr val="FFC000"/>
                </a:solidFill>
                <a:latin typeface="Times New Roman" pitchFamily="18" charset="0"/>
              </a:rPr>
              <a:t>L</a:t>
            </a:r>
            <a:r>
              <a:rPr lang="en-US" sz="2600" i="1" baseline="-25000" dirty="0" smtClean="0">
                <a:solidFill>
                  <a:srgbClr val="FFC000"/>
                </a:solidFill>
                <a:latin typeface="Times New Roman" pitchFamily="18" charset="0"/>
              </a:rPr>
              <a:t>e</a:t>
            </a:r>
            <a:r>
              <a:rPr lang="en-US" sz="2600" dirty="0" smtClean="0">
                <a:solidFill>
                  <a:srgbClr val="FFC000"/>
                </a:solidFill>
                <a:latin typeface="Times New Roman" pitchFamily="18" charset="0"/>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solidFill>
                  <a:srgbClr val="FFC000"/>
                </a:solidFill>
                <a:latin typeface="Times New Roman" pitchFamily="18" charset="0"/>
              </a:rPr>
              <a:t>)</a:t>
            </a:r>
            <a:r>
              <a:rPr lang="en-US" sz="2600" b="1" dirty="0" smtClean="0">
                <a:solidFill>
                  <a:srgbClr val="FFC000"/>
                </a:solidFill>
                <a:latin typeface="Times New Roman" pitchFamily="18" charset="0"/>
              </a:rPr>
              <a:t> </a:t>
            </a:r>
            <a:r>
              <a:rPr lang="en-US" sz="2600" b="1" dirty="0" smtClean="0">
                <a:latin typeface="Times New Roman" pitchFamily="18" charset="0"/>
              </a:rPr>
              <a:t>+ </a:t>
            </a:r>
            <a:r>
              <a:rPr lang="en-US" sz="44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i="1" dirty="0" smtClean="0">
                <a:solidFill>
                  <a:schemeClr val="accent5">
                    <a:lumMod val="75000"/>
                  </a:schemeClr>
                </a:solidFill>
                <a:latin typeface="Times New Roman" pitchFamily="18" charset="0"/>
              </a:rPr>
              <a:t>L</a:t>
            </a:r>
            <a:r>
              <a:rPr lang="en-US" sz="2600" i="1" baseline="-25000" dirty="0" smtClean="0">
                <a:solidFill>
                  <a:schemeClr val="accent5">
                    <a:lumMod val="75000"/>
                  </a:schemeClr>
                </a:solidFill>
                <a:latin typeface="Times New Roman" pitchFamily="18" charset="0"/>
              </a:rPr>
              <a:t>o</a:t>
            </a:r>
            <a:r>
              <a:rPr lang="en-US" sz="2600" dirty="0" smtClean="0">
                <a:solidFill>
                  <a:schemeClr val="accent5">
                    <a:lumMod val="75000"/>
                  </a:schemeClr>
                </a:solidFill>
                <a:latin typeface="Times New Roman" pitchFamily="18" charset="0"/>
              </a:rPr>
              <a:t>(</a:t>
            </a:r>
            <a:r>
              <a:rPr lang="en-US" sz="2600" i="1" dirty="0" smtClean="0">
                <a:solidFill>
                  <a:schemeClr val="accent5">
                    <a:lumMod val="75000"/>
                  </a:schemeClr>
                </a:solidFill>
                <a:latin typeface="Times New Roman" pitchFamily="18" charset="0"/>
              </a:rPr>
              <a:t>r</a:t>
            </a:r>
            <a:r>
              <a:rPr lang="en-US" sz="2600" dirty="0" smtClean="0">
                <a:solidFill>
                  <a:schemeClr val="accent5">
                    <a:lumMod val="75000"/>
                  </a:schemeClr>
                </a:solidFill>
                <a:latin typeface="Times New Roman" pitchFamily="18" charset="0"/>
              </a:rPr>
              <a:t>(</a:t>
            </a:r>
            <a:r>
              <a:rPr lang="en-US" sz="2600" b="1" dirty="0" err="1" smtClean="0">
                <a:solidFill>
                  <a:schemeClr val="accent5">
                    <a:lumMod val="75000"/>
                  </a:schemeClr>
                </a:solidFill>
                <a:latin typeface="Times New Roman" pitchFamily="18" charset="0"/>
              </a:rPr>
              <a:t>p</a:t>
            </a:r>
            <a:r>
              <a:rPr lang="en-US" sz="2600" dirty="0" err="1" smtClean="0">
                <a:solidFill>
                  <a:schemeClr val="accent5">
                    <a:lumMod val="75000"/>
                  </a:schemeClr>
                </a:solidFill>
                <a:latin typeface="Times New Roman" pitchFamily="18" charset="0"/>
              </a:rPr>
              <a:t>,</a:t>
            </a:r>
            <a:r>
              <a:rPr lang="en-US" sz="2600" dirty="0" err="1" smtClean="0">
                <a:solidFill>
                  <a:schemeClr val="accent5">
                    <a:lumMod val="75000"/>
                  </a:schemeClr>
                </a:solidFill>
                <a:latin typeface="Symbol" pitchFamily="18" charset="2"/>
              </a:rPr>
              <a:t>w</a:t>
            </a:r>
            <a:r>
              <a:rPr lang="en-US" sz="2600" i="1" baseline="-25000" dirty="0" err="1" smtClean="0">
                <a:solidFill>
                  <a:schemeClr val="accent5">
                    <a:lumMod val="75000"/>
                  </a:schemeClr>
                </a:solidFill>
                <a:latin typeface="Times New Roman" pitchFamily="18" charset="0"/>
              </a:rPr>
              <a:t>i</a:t>
            </a:r>
            <a:r>
              <a:rPr lang="en-US" sz="2600" dirty="0" smtClean="0">
                <a:solidFill>
                  <a:schemeClr val="accent5">
                    <a:lumMod val="75000"/>
                  </a:schemeClr>
                </a:solidFill>
                <a:latin typeface="Times New Roman" pitchFamily="18" charset="0"/>
              </a:rPr>
              <a:t>),−</a:t>
            </a:r>
            <a:r>
              <a:rPr lang="en-US" sz="2600" dirty="0" err="1" smtClean="0">
                <a:solidFill>
                  <a:schemeClr val="accent5">
                    <a:lumMod val="75000"/>
                  </a:schemeClr>
                </a:solidFill>
                <a:latin typeface="Symbol" pitchFamily="18" charset="2"/>
              </a:rPr>
              <a:t>w</a:t>
            </a:r>
            <a:r>
              <a:rPr lang="en-US" sz="2600" i="1" baseline="-25000" dirty="0" err="1" smtClean="0">
                <a:solidFill>
                  <a:schemeClr val="accent5">
                    <a:lumMod val="75000"/>
                  </a:schemeClr>
                </a:solidFill>
                <a:latin typeface="Times New Roman" pitchFamily="18" charset="0"/>
              </a:rPr>
              <a:t>i</a:t>
            </a:r>
            <a:r>
              <a:rPr lang="en-US" sz="2600" dirty="0" smtClean="0">
                <a:solidFill>
                  <a:schemeClr val="accent5">
                    <a:lumMod val="75000"/>
                  </a:schemeClr>
                </a:solidFill>
                <a:latin typeface="Times New Roman" pitchFamily="18" charset="0"/>
              </a:rPr>
              <a:t>) </a:t>
            </a:r>
            <a:r>
              <a:rPr lang="en-US" sz="2600" dirty="0" smtClean="0">
                <a:latin typeface="Times New Roman" pitchFamily="18" charset="0"/>
              </a:rPr>
              <a:t>BRDF</a:t>
            </a:r>
            <a:r>
              <a:rPr lang="en-US" sz="2600" i="1" dirty="0" smtClean="0">
                <a:latin typeface="Times New Roman" pitchFamily="18" charset="0"/>
              </a:rPr>
              <a:t> </a:t>
            </a:r>
            <a:r>
              <a:rPr lang="en-US" sz="2600" dirty="0" smtClean="0">
                <a:latin typeface="Times New Roman" pitchFamily="18" charset="0"/>
              </a:rPr>
              <a:t>(</a:t>
            </a:r>
            <a:r>
              <a:rPr lang="en-US" sz="2600" b="1" dirty="0" smtClean="0">
                <a:latin typeface="Times New Roman" pitchFamily="18" charset="0"/>
              </a:rPr>
              <a:t>p</a:t>
            </a:r>
            <a:r>
              <a:rPr lang="en-US" sz="2600" dirty="0" smtClean="0">
                <a:latin typeface="Times New Roman" pitchFamily="18" charset="0"/>
              </a:rPr>
              <a:t>, </a:t>
            </a:r>
            <a:r>
              <a:rPr lang="en-US" sz="2600" dirty="0" err="1" smtClean="0">
                <a:latin typeface="Symbol" pitchFamily="18" charset="2"/>
              </a:rPr>
              <a:t>w</a:t>
            </a:r>
            <a:r>
              <a:rPr lang="en-US" sz="2600" i="1" baseline="-25000" dirty="0" err="1" smtClean="0">
                <a:latin typeface="Times New Roman" pitchFamily="18" charset="0"/>
              </a:rPr>
              <a:t>i</a:t>
            </a:r>
            <a:r>
              <a:rPr lang="en-US" sz="2600" dirty="0" smtClean="0">
                <a:latin typeface="Symbol" pitchFamily="18" charset="2"/>
              </a:rPr>
              <a:t>, </a:t>
            </a:r>
            <a:r>
              <a:rPr lang="en-US" sz="2600" dirty="0" err="1" smtClean="0">
                <a:solidFill>
                  <a:srgbClr val="FFC000"/>
                </a:solidFill>
                <a:latin typeface="Symbol" pitchFamily="18" charset="2"/>
              </a:rPr>
              <a:t>w</a:t>
            </a:r>
            <a:r>
              <a:rPr lang="en-US" sz="2600" i="1" baseline="-25000" dirty="0" err="1" smtClean="0">
                <a:solidFill>
                  <a:srgbClr val="FFC000"/>
                </a:solidFill>
                <a:latin typeface="Times New Roman" pitchFamily="18" charset="0"/>
              </a:rPr>
              <a:t>o</a:t>
            </a:r>
            <a:r>
              <a:rPr lang="en-US" sz="2600" dirty="0" smtClean="0">
                <a:latin typeface="Times New Roman" pitchFamily="18" charset="0"/>
              </a:rPr>
              <a:t>) </a:t>
            </a:r>
            <a:r>
              <a:rPr lang="en-US" sz="2600" dirty="0" err="1" smtClean="0">
                <a:solidFill>
                  <a:srgbClr val="00B050"/>
                </a:solidFill>
                <a:latin typeface="Times New Roman" pitchFamily="18" charset="0"/>
              </a:rPr>
              <a:t>cos</a:t>
            </a:r>
            <a:r>
              <a:rPr lang="en-US" sz="2600" i="1" dirty="0" err="1" smtClean="0">
                <a:solidFill>
                  <a:srgbClr val="00B050"/>
                </a:solidFill>
                <a:latin typeface="Symbol" pitchFamily="18" charset="2"/>
              </a:rPr>
              <a:t>q</a:t>
            </a:r>
            <a:r>
              <a:rPr lang="en-US" sz="2600" i="1" baseline="-25000" dirty="0" err="1" smtClean="0">
                <a:solidFill>
                  <a:srgbClr val="00B050"/>
                </a:solidFill>
                <a:latin typeface="Times New Roman" pitchFamily="18" charset="0"/>
              </a:rPr>
              <a:t>i</a:t>
            </a:r>
            <a:r>
              <a:rPr lang="en-US" sz="2600" i="1" baseline="-25000" dirty="0" smtClean="0">
                <a:solidFill>
                  <a:srgbClr val="00B050"/>
                </a:solidFill>
                <a:latin typeface="Times New Roman" pitchFamily="18" charset="0"/>
              </a:rPr>
              <a:t>  </a:t>
            </a:r>
            <a:r>
              <a:rPr lang="en-US" sz="2600" dirty="0" err="1" smtClean="0">
                <a:solidFill>
                  <a:srgbClr val="00B050"/>
                </a:solidFill>
                <a:latin typeface="Times New Roman" pitchFamily="18" charset="0"/>
              </a:rPr>
              <a:t>d</a:t>
            </a:r>
            <a:r>
              <a:rPr lang="en-US" sz="2600" i="1" dirty="0" err="1" smtClean="0">
                <a:solidFill>
                  <a:srgbClr val="00B050"/>
                </a:solidFill>
                <a:latin typeface="Symbol" pitchFamily="18" charset="2"/>
              </a:rPr>
              <a:t>w</a:t>
            </a:r>
            <a:r>
              <a:rPr lang="en-US" sz="2600" i="1" baseline="-25000" dirty="0" err="1" smtClean="0">
                <a:solidFill>
                  <a:srgbClr val="00B050"/>
                </a:solidFill>
                <a:latin typeface="Times New Roman" pitchFamily="18" charset="0"/>
              </a:rPr>
              <a:t>i</a:t>
            </a:r>
            <a:endParaRPr lang="en-US" sz="2600" i="1" baseline="-25000" dirty="0" smtClean="0">
              <a:solidFill>
                <a:srgbClr val="00B050"/>
              </a:solidFill>
              <a:latin typeface="Times New Roman" pitchFamily="18" charset="0"/>
            </a:endParaRPr>
          </a:p>
          <a:p>
            <a:pPr eaLnBrk="1" hangingPunct="1"/>
            <a:r>
              <a:rPr lang="en-US" b="1" dirty="0" smtClean="0"/>
              <a:t>Q</a:t>
            </a:r>
            <a:r>
              <a:rPr lang="en-US" dirty="0" smtClean="0"/>
              <a:t>: How much light is reflected from </a:t>
            </a:r>
            <a:r>
              <a:rPr lang="en-US" b="1" dirty="0" smtClean="0">
                <a:solidFill>
                  <a:schemeClr val="accent5">
                    <a:lumMod val="75000"/>
                  </a:schemeClr>
                </a:solidFill>
                <a:latin typeface="Times New Roman" pitchFamily="18" charset="0"/>
              </a:rPr>
              <a:t>p</a:t>
            </a:r>
            <a:r>
              <a:rPr lang="en-US" dirty="0" smtClean="0">
                <a:solidFill>
                  <a:schemeClr val="accent5">
                    <a:lumMod val="75000"/>
                  </a:schemeClr>
                </a:solidFill>
                <a:latin typeface="Times New Roman" pitchFamily="18" charset="0"/>
              </a:rPr>
              <a:t>’</a:t>
            </a:r>
            <a:r>
              <a:rPr lang="en-US" dirty="0" smtClean="0">
                <a:solidFill>
                  <a:schemeClr val="accent1"/>
                </a:solidFill>
                <a:latin typeface="Times New Roman" pitchFamily="18" charset="0"/>
              </a:rPr>
              <a:t> </a:t>
            </a:r>
            <a:r>
              <a:rPr lang="en-US" dirty="0" smtClean="0"/>
              <a:t>?</a:t>
            </a:r>
          </a:p>
          <a:p>
            <a:pPr eaLnBrk="1" hangingPunct="1"/>
            <a:endParaRPr lang="en-US" dirty="0" smtClean="0"/>
          </a:p>
          <a:p>
            <a:pPr algn="ctr" eaLnBrk="1" hangingPunct="1">
              <a:buNone/>
            </a:pPr>
            <a:r>
              <a:rPr lang="en-US" dirty="0" smtClean="0"/>
              <a:t>Recursive application of RE at </a:t>
            </a:r>
            <a:r>
              <a:rPr lang="en-US" b="1" dirty="0" smtClean="0">
                <a:solidFill>
                  <a:schemeClr val="accent5">
                    <a:lumMod val="75000"/>
                  </a:schemeClr>
                </a:solidFill>
                <a:latin typeface="Times New Roman" pitchFamily="18" charset="0"/>
              </a:rPr>
              <a:t>p</a:t>
            </a:r>
            <a:r>
              <a:rPr lang="en-US" dirty="0" smtClean="0">
                <a:solidFill>
                  <a:schemeClr val="accent5">
                    <a:lumMod val="75000"/>
                  </a:schemeClr>
                </a:solidFill>
                <a:latin typeface="Times New Roman" pitchFamily="18" charset="0"/>
              </a:rPr>
              <a:t>’</a:t>
            </a:r>
            <a:endParaRPr lang="en-US" dirty="0" smtClean="0">
              <a:solidFill>
                <a:schemeClr val="accent5">
                  <a:lumMod val="75000"/>
                </a:schemeClr>
              </a:solidFill>
            </a:endParaRPr>
          </a:p>
        </p:txBody>
      </p:sp>
      <p:sp>
        <p:nvSpPr>
          <p:cNvPr id="849928" name="Rectangle 8"/>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dirty="0">
                <a:solidFill>
                  <a:srgbClr val="FFFFFF"/>
                </a:solidFill>
                <a:effectLst>
                  <a:outerShdw blurRad="38100" dist="38100" dir="2700000" algn="tl">
                    <a:srgbClr val="000000"/>
                  </a:outerShdw>
                </a:effectLst>
                <a:latin typeface="Verdana" pitchFamily="34" charset="0"/>
              </a:rPr>
              <a:t>p</a:t>
            </a:r>
            <a:endParaRPr lang="fr-FR" sz="2400" b="1" dirty="0">
              <a:solidFill>
                <a:srgbClr val="FFFFFF"/>
              </a:solidFill>
              <a:effectLst>
                <a:outerShdw blurRad="38100" dist="38100" dir="2700000" algn="tl">
                  <a:srgbClr val="000000"/>
                </a:outerShdw>
              </a:effectLst>
              <a:latin typeface="Verdana" pitchFamily="34" charset="0"/>
            </a:endParaRPr>
          </a:p>
        </p:txBody>
      </p:sp>
      <p:sp>
        <p:nvSpPr>
          <p:cNvPr id="23559" name="Oval 9"/>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0" name="Line 11"/>
          <p:cNvSpPr>
            <a:spLocks noChangeShapeType="1"/>
          </p:cNvSpPr>
          <p:nvPr/>
        </p:nvSpPr>
        <p:spPr bwMode="auto">
          <a:xfrm flipV="1">
            <a:off x="5614988" y="5562600"/>
            <a:ext cx="982662" cy="628650"/>
          </a:xfrm>
          <a:prstGeom prst="line">
            <a:avLst/>
          </a:prstGeom>
          <a:noFill/>
          <a:ln w="57150">
            <a:solidFill>
              <a:srgbClr val="00B050"/>
            </a:solidFill>
            <a:round/>
            <a:headEnd type="triangle" w="med" len="med"/>
            <a:tailEnd/>
          </a:ln>
        </p:spPr>
        <p:txBody>
          <a:bodyPr wrap="none"/>
          <a:lstStyle/>
          <a:p>
            <a:endParaRPr lang="en-US">
              <a:solidFill>
                <a:srgbClr val="92D050"/>
              </a:solidFill>
            </a:endParaRPr>
          </a:p>
        </p:txBody>
      </p:sp>
      <p:sp>
        <p:nvSpPr>
          <p:cNvPr id="23561" name="Oval 12"/>
          <p:cNvSpPr>
            <a:spLocks noChangeArrowheads="1"/>
          </p:cNvSpPr>
          <p:nvPr/>
        </p:nvSpPr>
        <p:spPr bwMode="auto">
          <a:xfrm>
            <a:off x="8442325" y="4213225"/>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23562" name="Line 13"/>
          <p:cNvSpPr>
            <a:spLocks noChangeShapeType="1"/>
          </p:cNvSpPr>
          <p:nvPr/>
        </p:nvSpPr>
        <p:spPr bwMode="auto">
          <a:xfrm flipV="1">
            <a:off x="7596188" y="4311650"/>
            <a:ext cx="939800" cy="612775"/>
          </a:xfrm>
          <a:prstGeom prst="line">
            <a:avLst/>
          </a:prstGeom>
          <a:noFill/>
          <a:ln w="57150">
            <a:solidFill>
              <a:schemeClr val="accent5">
                <a:lumMod val="75000"/>
              </a:schemeClr>
            </a:solidFill>
            <a:round/>
            <a:headEnd type="triangle" w="med" len="med"/>
            <a:tailEnd/>
          </a:ln>
        </p:spPr>
        <p:txBody>
          <a:bodyPr wrap="none"/>
          <a:lstStyle/>
          <a:p>
            <a:endParaRPr lang="en-US"/>
          </a:p>
        </p:txBody>
      </p:sp>
      <p:sp>
        <p:nvSpPr>
          <p:cNvPr id="849934" name="Rectangle 14"/>
          <p:cNvSpPr>
            <a:spLocks noChangeArrowheads="1"/>
          </p:cNvSpPr>
          <p:nvPr/>
        </p:nvSpPr>
        <p:spPr bwMode="auto">
          <a:xfrm>
            <a:off x="8561388" y="4279900"/>
            <a:ext cx="4984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grpSp>
        <p:nvGrpSpPr>
          <p:cNvPr id="2" name="Group 49"/>
          <p:cNvGrpSpPr>
            <a:grpSpLocks/>
          </p:cNvGrpSpPr>
          <p:nvPr/>
        </p:nvGrpSpPr>
        <p:grpSpPr bwMode="auto">
          <a:xfrm rot="16200000">
            <a:off x="6428105" y="3575368"/>
            <a:ext cx="2757488" cy="1427162"/>
            <a:chOff x="2906" y="2333"/>
            <a:chExt cx="1737" cy="899"/>
          </a:xfrm>
        </p:grpSpPr>
        <p:sp>
          <p:nvSpPr>
            <p:cNvPr id="17" name="Line 34"/>
            <p:cNvSpPr>
              <a:spLocks noChangeShapeType="1"/>
            </p:cNvSpPr>
            <p:nvPr/>
          </p:nvSpPr>
          <p:spPr bwMode="auto">
            <a:xfrm flipV="1">
              <a:off x="3757" y="2333"/>
              <a:ext cx="0" cy="899"/>
            </a:xfrm>
            <a:prstGeom prst="line">
              <a:avLst/>
            </a:prstGeom>
            <a:noFill/>
            <a:ln w="9525">
              <a:solidFill>
                <a:srgbClr val="00B050"/>
              </a:solidFill>
              <a:round/>
              <a:headEnd type="triangle" w="med" len="med"/>
              <a:tailEnd/>
            </a:ln>
          </p:spPr>
          <p:txBody>
            <a:bodyPr wrap="none"/>
            <a:lstStyle/>
            <a:p>
              <a:endParaRPr lang="en-US"/>
            </a:p>
          </p:txBody>
        </p:sp>
        <p:sp>
          <p:nvSpPr>
            <p:cNvPr id="18" name="Line 35"/>
            <p:cNvSpPr>
              <a:spLocks noChangeShapeType="1"/>
            </p:cNvSpPr>
            <p:nvPr/>
          </p:nvSpPr>
          <p:spPr bwMode="auto">
            <a:xfrm flipV="1">
              <a:off x="3757" y="2607"/>
              <a:ext cx="625" cy="625"/>
            </a:xfrm>
            <a:prstGeom prst="line">
              <a:avLst/>
            </a:prstGeom>
            <a:noFill/>
            <a:ln w="9525">
              <a:solidFill>
                <a:srgbClr val="00B050"/>
              </a:solidFill>
              <a:round/>
              <a:headEnd type="triangle" w="med" len="med"/>
              <a:tailEnd/>
            </a:ln>
          </p:spPr>
          <p:txBody>
            <a:bodyPr wrap="none"/>
            <a:lstStyle/>
            <a:p>
              <a:endParaRPr lang="en-US"/>
            </a:p>
          </p:txBody>
        </p:sp>
        <p:sp>
          <p:nvSpPr>
            <p:cNvPr id="21" name="Line 36"/>
            <p:cNvSpPr>
              <a:spLocks noChangeShapeType="1"/>
            </p:cNvSpPr>
            <p:nvPr/>
          </p:nvSpPr>
          <p:spPr bwMode="auto">
            <a:xfrm flipH="1" flipV="1">
              <a:off x="3130" y="2607"/>
              <a:ext cx="627" cy="625"/>
            </a:xfrm>
            <a:prstGeom prst="line">
              <a:avLst/>
            </a:prstGeom>
            <a:noFill/>
            <a:ln w="9525">
              <a:solidFill>
                <a:srgbClr val="00B050"/>
              </a:solidFill>
              <a:round/>
              <a:headEnd type="triangle" w="med" len="med"/>
              <a:tailEnd/>
            </a:ln>
          </p:spPr>
          <p:txBody>
            <a:bodyPr wrap="none"/>
            <a:lstStyle/>
            <a:p>
              <a:endParaRPr lang="en-US"/>
            </a:p>
          </p:txBody>
        </p:sp>
        <p:sp>
          <p:nvSpPr>
            <p:cNvPr id="22" name="Line 37"/>
            <p:cNvSpPr>
              <a:spLocks noChangeShapeType="1"/>
            </p:cNvSpPr>
            <p:nvPr/>
          </p:nvSpPr>
          <p:spPr bwMode="auto">
            <a:xfrm flipV="1">
              <a:off x="3757" y="2919"/>
              <a:ext cx="833" cy="313"/>
            </a:xfrm>
            <a:prstGeom prst="line">
              <a:avLst/>
            </a:prstGeom>
            <a:noFill/>
            <a:ln w="9525">
              <a:solidFill>
                <a:srgbClr val="00B050"/>
              </a:solidFill>
              <a:round/>
              <a:headEnd type="triangle" w="med" len="med"/>
              <a:tailEnd/>
            </a:ln>
          </p:spPr>
          <p:txBody>
            <a:bodyPr wrap="none"/>
            <a:lstStyle/>
            <a:p>
              <a:endParaRPr lang="en-US"/>
            </a:p>
          </p:txBody>
        </p:sp>
        <p:sp>
          <p:nvSpPr>
            <p:cNvPr id="23" name="Line 38"/>
            <p:cNvSpPr>
              <a:spLocks noChangeShapeType="1"/>
            </p:cNvSpPr>
            <p:nvPr/>
          </p:nvSpPr>
          <p:spPr bwMode="auto">
            <a:xfrm flipV="1">
              <a:off x="3757" y="2397"/>
              <a:ext cx="312" cy="835"/>
            </a:xfrm>
            <a:prstGeom prst="line">
              <a:avLst/>
            </a:prstGeom>
            <a:noFill/>
            <a:ln w="9525">
              <a:solidFill>
                <a:srgbClr val="00B050"/>
              </a:solidFill>
              <a:round/>
              <a:headEnd type="triangle" w="med" len="med"/>
              <a:tailEnd/>
            </a:ln>
          </p:spPr>
          <p:txBody>
            <a:bodyPr wrap="none"/>
            <a:lstStyle/>
            <a:p>
              <a:endParaRPr lang="en-US"/>
            </a:p>
          </p:txBody>
        </p:sp>
        <p:sp>
          <p:nvSpPr>
            <p:cNvPr id="24" name="Line 39"/>
            <p:cNvSpPr>
              <a:spLocks noChangeShapeType="1"/>
            </p:cNvSpPr>
            <p:nvPr/>
          </p:nvSpPr>
          <p:spPr bwMode="auto">
            <a:xfrm flipH="1" flipV="1">
              <a:off x="3443" y="2397"/>
              <a:ext cx="314" cy="835"/>
            </a:xfrm>
            <a:prstGeom prst="line">
              <a:avLst/>
            </a:prstGeom>
            <a:noFill/>
            <a:ln w="9525">
              <a:solidFill>
                <a:srgbClr val="00B050"/>
              </a:solidFill>
              <a:round/>
              <a:headEnd type="triangle" w="med" len="med"/>
              <a:tailEnd/>
            </a:ln>
          </p:spPr>
          <p:txBody>
            <a:bodyPr wrap="none"/>
            <a:lstStyle/>
            <a:p>
              <a:endParaRPr lang="en-US"/>
            </a:p>
          </p:txBody>
        </p:sp>
        <p:sp>
          <p:nvSpPr>
            <p:cNvPr id="25" name="Line 40"/>
            <p:cNvSpPr>
              <a:spLocks noChangeShapeType="1"/>
            </p:cNvSpPr>
            <p:nvPr/>
          </p:nvSpPr>
          <p:spPr bwMode="auto">
            <a:xfrm flipH="1" flipV="1">
              <a:off x="2941" y="2879"/>
              <a:ext cx="816" cy="353"/>
            </a:xfrm>
            <a:prstGeom prst="line">
              <a:avLst/>
            </a:prstGeom>
            <a:noFill/>
            <a:ln w="9525">
              <a:solidFill>
                <a:srgbClr val="00B050"/>
              </a:solidFill>
              <a:round/>
              <a:headEnd type="triangle" w="med" len="med"/>
              <a:tailEnd/>
            </a:ln>
          </p:spPr>
          <p:txBody>
            <a:bodyPr wrap="none"/>
            <a:lstStyle/>
            <a:p>
              <a:endParaRPr lang="en-US"/>
            </a:p>
          </p:txBody>
        </p:sp>
        <p:sp>
          <p:nvSpPr>
            <p:cNvPr id="26" name="Line 41"/>
            <p:cNvSpPr>
              <a:spLocks noChangeShapeType="1"/>
            </p:cNvSpPr>
            <p:nvPr/>
          </p:nvSpPr>
          <p:spPr bwMode="auto">
            <a:xfrm flipV="1">
              <a:off x="3757" y="3076"/>
              <a:ext cx="886" cy="156"/>
            </a:xfrm>
            <a:prstGeom prst="line">
              <a:avLst/>
            </a:prstGeom>
            <a:noFill/>
            <a:ln w="9525">
              <a:solidFill>
                <a:srgbClr val="00B050"/>
              </a:solidFill>
              <a:round/>
              <a:headEnd type="triangle" w="med" len="med"/>
              <a:tailEnd/>
            </a:ln>
          </p:spPr>
          <p:txBody>
            <a:bodyPr wrap="none"/>
            <a:lstStyle/>
            <a:p>
              <a:endParaRPr lang="en-US"/>
            </a:p>
          </p:txBody>
        </p:sp>
        <p:sp>
          <p:nvSpPr>
            <p:cNvPr id="27" name="Line 42"/>
            <p:cNvSpPr>
              <a:spLocks noChangeShapeType="1"/>
            </p:cNvSpPr>
            <p:nvPr/>
          </p:nvSpPr>
          <p:spPr bwMode="auto">
            <a:xfrm flipV="1">
              <a:off x="3757" y="2763"/>
              <a:ext cx="729" cy="469"/>
            </a:xfrm>
            <a:prstGeom prst="line">
              <a:avLst/>
            </a:prstGeom>
            <a:noFill/>
            <a:ln w="9525">
              <a:solidFill>
                <a:srgbClr val="00B050"/>
              </a:solidFill>
              <a:round/>
              <a:headEnd type="triangle" w="med" len="med"/>
              <a:tailEnd/>
            </a:ln>
          </p:spPr>
          <p:txBody>
            <a:bodyPr wrap="none"/>
            <a:lstStyle/>
            <a:p>
              <a:endParaRPr lang="en-US"/>
            </a:p>
          </p:txBody>
        </p:sp>
        <p:sp>
          <p:nvSpPr>
            <p:cNvPr id="28" name="Line 43"/>
            <p:cNvSpPr>
              <a:spLocks noChangeShapeType="1"/>
            </p:cNvSpPr>
            <p:nvPr/>
          </p:nvSpPr>
          <p:spPr bwMode="auto">
            <a:xfrm flipV="1">
              <a:off x="3757" y="2502"/>
              <a:ext cx="468" cy="730"/>
            </a:xfrm>
            <a:prstGeom prst="line">
              <a:avLst/>
            </a:prstGeom>
            <a:noFill/>
            <a:ln w="9525">
              <a:solidFill>
                <a:srgbClr val="00B050"/>
              </a:solidFill>
              <a:round/>
              <a:headEnd type="triangle" w="med" len="med"/>
              <a:tailEnd/>
            </a:ln>
          </p:spPr>
          <p:txBody>
            <a:bodyPr wrap="none"/>
            <a:lstStyle/>
            <a:p>
              <a:endParaRPr lang="en-US"/>
            </a:p>
          </p:txBody>
        </p:sp>
        <p:sp>
          <p:nvSpPr>
            <p:cNvPr id="29" name="Line 44"/>
            <p:cNvSpPr>
              <a:spLocks noChangeShapeType="1"/>
            </p:cNvSpPr>
            <p:nvPr/>
          </p:nvSpPr>
          <p:spPr bwMode="auto">
            <a:xfrm flipV="1">
              <a:off x="3757" y="2346"/>
              <a:ext cx="156" cy="886"/>
            </a:xfrm>
            <a:prstGeom prst="line">
              <a:avLst/>
            </a:prstGeom>
            <a:noFill/>
            <a:ln w="9525">
              <a:solidFill>
                <a:srgbClr val="00B050"/>
              </a:solidFill>
              <a:round/>
              <a:headEnd type="triangle" w="med" len="med"/>
              <a:tailEnd/>
            </a:ln>
          </p:spPr>
          <p:txBody>
            <a:bodyPr wrap="none"/>
            <a:lstStyle/>
            <a:p>
              <a:endParaRPr lang="en-US"/>
            </a:p>
          </p:txBody>
        </p:sp>
        <p:sp>
          <p:nvSpPr>
            <p:cNvPr id="30" name="Line 45"/>
            <p:cNvSpPr>
              <a:spLocks noChangeShapeType="1"/>
            </p:cNvSpPr>
            <p:nvPr/>
          </p:nvSpPr>
          <p:spPr bwMode="auto">
            <a:xfrm flipH="1" flipV="1">
              <a:off x="3599" y="2346"/>
              <a:ext cx="158" cy="886"/>
            </a:xfrm>
            <a:prstGeom prst="line">
              <a:avLst/>
            </a:prstGeom>
            <a:noFill/>
            <a:ln w="9525">
              <a:solidFill>
                <a:srgbClr val="00B050"/>
              </a:solidFill>
              <a:round/>
              <a:headEnd type="triangle" w="med" len="med"/>
              <a:tailEnd/>
            </a:ln>
          </p:spPr>
          <p:txBody>
            <a:bodyPr wrap="none"/>
            <a:lstStyle/>
            <a:p>
              <a:endParaRPr lang="en-US"/>
            </a:p>
          </p:txBody>
        </p:sp>
        <p:sp>
          <p:nvSpPr>
            <p:cNvPr id="31" name="Line 46"/>
            <p:cNvSpPr>
              <a:spLocks noChangeShapeType="1"/>
            </p:cNvSpPr>
            <p:nvPr/>
          </p:nvSpPr>
          <p:spPr bwMode="auto">
            <a:xfrm flipH="1" flipV="1">
              <a:off x="3287" y="2450"/>
              <a:ext cx="470" cy="782"/>
            </a:xfrm>
            <a:prstGeom prst="line">
              <a:avLst/>
            </a:prstGeom>
            <a:noFill/>
            <a:ln w="9525">
              <a:solidFill>
                <a:srgbClr val="00B050"/>
              </a:solidFill>
              <a:round/>
              <a:headEnd type="triangle" w="med" len="med"/>
              <a:tailEnd/>
            </a:ln>
          </p:spPr>
          <p:txBody>
            <a:bodyPr wrap="none"/>
            <a:lstStyle/>
            <a:p>
              <a:endParaRPr lang="en-US"/>
            </a:p>
          </p:txBody>
        </p:sp>
        <p:sp>
          <p:nvSpPr>
            <p:cNvPr id="32" name="Line 47"/>
            <p:cNvSpPr>
              <a:spLocks noChangeShapeType="1"/>
            </p:cNvSpPr>
            <p:nvPr/>
          </p:nvSpPr>
          <p:spPr bwMode="auto">
            <a:xfrm flipH="1" flipV="1">
              <a:off x="3026" y="2711"/>
              <a:ext cx="731" cy="521"/>
            </a:xfrm>
            <a:prstGeom prst="line">
              <a:avLst/>
            </a:prstGeom>
            <a:noFill/>
            <a:ln w="9525">
              <a:solidFill>
                <a:srgbClr val="00B050"/>
              </a:solidFill>
              <a:round/>
              <a:headEnd type="triangle" w="med" len="med"/>
              <a:tailEnd/>
            </a:ln>
          </p:spPr>
          <p:txBody>
            <a:bodyPr wrap="none"/>
            <a:lstStyle/>
            <a:p>
              <a:endParaRPr lang="en-US"/>
            </a:p>
          </p:txBody>
        </p:sp>
        <p:sp>
          <p:nvSpPr>
            <p:cNvPr id="33" name="Line 48"/>
            <p:cNvSpPr>
              <a:spLocks noChangeShapeType="1"/>
            </p:cNvSpPr>
            <p:nvPr/>
          </p:nvSpPr>
          <p:spPr bwMode="auto">
            <a:xfrm flipH="1" flipV="1">
              <a:off x="2906" y="3071"/>
              <a:ext cx="851" cy="161"/>
            </a:xfrm>
            <a:prstGeom prst="line">
              <a:avLst/>
            </a:prstGeom>
            <a:noFill/>
            <a:ln w="9525">
              <a:solidFill>
                <a:srgbClr val="00B050"/>
              </a:solidFill>
              <a:round/>
              <a:headEnd type="triangle" w="med" len="med"/>
              <a:tailEnd/>
            </a:ln>
          </p:spPr>
          <p:txBody>
            <a:bodyPr wrap="none"/>
            <a:lstStyle/>
            <a:p>
              <a:endParaRPr lang="en-US"/>
            </a:p>
          </p:txBody>
        </p:sp>
      </p:grpSp>
      <p:sp>
        <p:nvSpPr>
          <p:cNvPr id="34" name="Text Box 15"/>
          <p:cNvSpPr txBox="1">
            <a:spLocks noChangeArrowheads="1"/>
          </p:cNvSpPr>
          <p:nvPr/>
        </p:nvSpPr>
        <p:spPr bwMode="auto">
          <a:xfrm>
            <a:off x="6324600" y="3795713"/>
            <a:ext cx="2234907" cy="523220"/>
          </a:xfrm>
          <a:prstGeom prst="rect">
            <a:avLst/>
          </a:prstGeom>
          <a:noFill/>
          <a:ln w="9525">
            <a:noFill/>
            <a:miter lim="800000"/>
            <a:headEnd/>
            <a:tailEnd/>
          </a:ln>
        </p:spPr>
        <p:txBody>
          <a:bodyPr wrap="none">
            <a:spAutoFit/>
          </a:bodyPr>
          <a:lstStyle/>
          <a:p>
            <a:r>
              <a:rPr lang="en-US" sz="2800" i="1" dirty="0">
                <a:solidFill>
                  <a:schemeClr val="accent5">
                    <a:lumMod val="75000"/>
                  </a:schemeClr>
                </a:solidFill>
                <a:latin typeface="Times New Roman" pitchFamily="18" charset="0"/>
              </a:rPr>
              <a:t>L</a:t>
            </a:r>
            <a:r>
              <a:rPr lang="en-US" sz="2800" i="1" baseline="-25000" dirty="0">
                <a:solidFill>
                  <a:schemeClr val="accent5">
                    <a:lumMod val="75000"/>
                  </a:schemeClr>
                </a:solidFill>
                <a:latin typeface="Times New Roman" pitchFamily="18" charset="0"/>
              </a:rPr>
              <a:t>o</a:t>
            </a:r>
            <a:r>
              <a:rPr lang="en-US" sz="2800" dirty="0">
                <a:solidFill>
                  <a:schemeClr val="accent5">
                    <a:lumMod val="75000"/>
                  </a:schemeClr>
                </a:solidFill>
                <a:latin typeface="Times New Roman" pitchFamily="18" charset="0"/>
              </a:rPr>
              <a:t>(</a:t>
            </a:r>
            <a:r>
              <a:rPr lang="en-US" sz="2800" b="1" dirty="0" err="1">
                <a:solidFill>
                  <a:schemeClr val="accent5">
                    <a:lumMod val="75000"/>
                  </a:schemeClr>
                </a:solidFill>
                <a:latin typeface="Times New Roman" pitchFamily="18" charset="0"/>
              </a:rPr>
              <a:t>p</a:t>
            </a:r>
            <a:r>
              <a:rPr lang="en-US" sz="2800" dirty="0" err="1">
                <a:solidFill>
                  <a:schemeClr val="accent5">
                    <a:lumMod val="75000"/>
                  </a:schemeClr>
                </a:solidFill>
                <a:latin typeface="Times New Roman" pitchFamily="18" charset="0"/>
              </a:rPr>
              <a:t>’,</a:t>
            </a:r>
            <a:r>
              <a:rPr lang="en-US" sz="2800" dirty="0" err="1">
                <a:solidFill>
                  <a:schemeClr val="accent5">
                    <a:lumMod val="75000"/>
                  </a:schemeClr>
                </a:solidFill>
                <a:latin typeface="Times New Roman" pitchFamily="18" charset="0"/>
                <a:cs typeface="Times New Roman" pitchFamily="18" charset="0"/>
              </a:rPr>
              <a:t>−</a:t>
            </a:r>
            <a:r>
              <a:rPr lang="en-US" sz="2800" dirty="0" err="1">
                <a:solidFill>
                  <a:schemeClr val="accent5">
                    <a:lumMod val="75000"/>
                  </a:schemeClr>
                </a:solidFill>
                <a:latin typeface="Symbol" pitchFamily="18" charset="2"/>
              </a:rPr>
              <a:t>w</a:t>
            </a:r>
            <a:r>
              <a:rPr lang="en-US" sz="2800" i="1" baseline="-25000" dirty="0" err="1">
                <a:solidFill>
                  <a:schemeClr val="accent5">
                    <a:lumMod val="75000"/>
                  </a:schemeClr>
                </a:solidFill>
                <a:latin typeface="Times New Roman" pitchFamily="18" charset="0"/>
              </a:rPr>
              <a:t>i</a:t>
            </a:r>
            <a:r>
              <a:rPr lang="en-US" sz="2800" dirty="0" smtClean="0">
                <a:solidFill>
                  <a:schemeClr val="accent5">
                    <a:lumMod val="75000"/>
                  </a:schemeClr>
                </a:solidFill>
                <a:latin typeface="Times New Roman" pitchFamily="18" charset="0"/>
              </a:rPr>
              <a:t>) </a:t>
            </a:r>
            <a:r>
              <a:rPr lang="en-US" sz="2800" b="1" dirty="0" smtClean="0">
                <a:solidFill>
                  <a:schemeClr val="accent5">
                    <a:lumMod val="75000"/>
                  </a:schemeClr>
                </a:solidFill>
                <a:latin typeface="Times New Roman" pitchFamily="18" charset="0"/>
              </a:rPr>
              <a:t>= ?</a:t>
            </a:r>
            <a:endParaRPr lang="cs-CZ" sz="2800" b="1" dirty="0">
              <a:solidFill>
                <a:schemeClr val="accent5">
                  <a:lumMod val="75000"/>
                </a:schemeClr>
              </a:solidFill>
              <a:latin typeface="Times New Roman" pitchFamily="18" charset="0"/>
            </a:endParaRPr>
          </a:p>
        </p:txBody>
      </p:sp>
      <p:sp>
        <p:nvSpPr>
          <p:cNvPr id="35" name="TextBox 34"/>
          <p:cNvSpPr txBox="1"/>
          <p:nvPr/>
        </p:nvSpPr>
        <p:spPr>
          <a:xfrm>
            <a:off x="2826361" y="3733800"/>
            <a:ext cx="3413371" cy="1046440"/>
          </a:xfrm>
          <a:prstGeom prst="rect">
            <a:avLst/>
          </a:prstGeom>
          <a:noFill/>
        </p:spPr>
        <p:txBody>
          <a:bodyPr wrap="none" rtlCol="0">
            <a:spAutoFit/>
          </a:bodyPr>
          <a:lstStyle/>
          <a:p>
            <a:pPr algn="ct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Recursive nature of </a:t>
            </a:r>
            <a:b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1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light transport</a:t>
            </a:r>
            <a:endParaRPr lang="en-US" sz="31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6">
                                            <p:txEl>
                                              <p:pRg st="3" end="3"/>
                                            </p:txEl>
                                          </p:spTgt>
                                        </p:tgtEl>
                                        <p:attrNameLst>
                                          <p:attrName>style.visibility</p:attrName>
                                        </p:attrNameLst>
                                      </p:cBhvr>
                                      <p:to>
                                        <p:strVal val="visible"/>
                                      </p:to>
                                    </p:set>
                                    <p:animEffect transition="in" filter="fade">
                                      <p:cBhvr>
                                        <p:cTn id="11" dur="500"/>
                                        <p:tgtEl>
                                          <p:spTgt spid="23556">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42"/>
          <p:cNvSpPr>
            <a:spLocks noChangeShapeType="1"/>
          </p:cNvSpPr>
          <p:nvPr/>
        </p:nvSpPr>
        <p:spPr bwMode="auto">
          <a:xfrm flipV="1">
            <a:off x="5614988" y="5446713"/>
            <a:ext cx="1157288" cy="744537"/>
          </a:xfrm>
          <a:prstGeom prst="line">
            <a:avLst/>
          </a:prstGeom>
          <a:noFill/>
          <a:ln w="9525">
            <a:solidFill>
              <a:srgbClr val="00B050"/>
            </a:solidFill>
            <a:round/>
            <a:headEnd type="triangle" w="med" len="med"/>
            <a:tailEnd/>
          </a:ln>
        </p:spPr>
        <p:txBody>
          <a:bodyPr wrap="none"/>
          <a:lstStyle/>
          <a:p>
            <a:endParaRPr lang="en-US"/>
          </a:p>
        </p:txBody>
      </p:sp>
      <p:sp>
        <p:nvSpPr>
          <p:cNvPr id="37" name="Zástupný symbol pro obsah 36"/>
          <p:cNvSpPr>
            <a:spLocks noGrp="1"/>
          </p:cNvSpPr>
          <p:nvPr>
            <p:ph idx="1"/>
          </p:nvPr>
        </p:nvSpPr>
        <p:spPr/>
        <p:txBody>
          <a:bodyPr/>
          <a:lstStyle/>
          <a:p>
            <a:r>
              <a:rPr lang="en-US" dirty="0" smtClean="0"/>
              <a:t>Recursive evaluation of illumination integral at different points (p, p’, … )</a:t>
            </a:r>
            <a:endParaRPr lang="en-US" dirty="0"/>
          </a:p>
        </p:txBody>
      </p:sp>
      <p:sp>
        <p:nvSpPr>
          <p:cNvPr id="19"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0"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849923" name="Rectangle 3"/>
          <p:cNvSpPr>
            <a:spLocks noGrp="1" noChangeArrowheads="1"/>
          </p:cNvSpPr>
          <p:nvPr>
            <p:ph type="title"/>
          </p:nvPr>
        </p:nvSpPr>
        <p:spPr/>
        <p:txBody>
          <a:bodyPr/>
          <a:lstStyle/>
          <a:p>
            <a:pPr eaLnBrk="1" hangingPunct="1">
              <a:defRPr/>
            </a:pPr>
            <a:r>
              <a:rPr lang="en-US" dirty="0" smtClean="0"/>
              <a:t>Solving RE – Recursion</a:t>
            </a:r>
            <a:endParaRPr lang="cs-CZ" dirty="0" smtClean="0"/>
          </a:p>
        </p:txBody>
      </p:sp>
      <p:sp>
        <p:nvSpPr>
          <p:cNvPr id="23561" name="Oval 12"/>
          <p:cNvSpPr>
            <a:spLocks noChangeArrowheads="1"/>
          </p:cNvSpPr>
          <p:nvPr/>
        </p:nvSpPr>
        <p:spPr bwMode="auto">
          <a:xfrm>
            <a:off x="8442325" y="4213225"/>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849934" name="Rectangle 14"/>
          <p:cNvSpPr>
            <a:spLocks noChangeArrowheads="1"/>
          </p:cNvSpPr>
          <p:nvPr/>
        </p:nvSpPr>
        <p:spPr bwMode="auto">
          <a:xfrm>
            <a:off x="8561388" y="4279900"/>
            <a:ext cx="4984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grpSp>
        <p:nvGrpSpPr>
          <p:cNvPr id="2" name="Group 49"/>
          <p:cNvGrpSpPr>
            <a:grpSpLocks/>
          </p:cNvGrpSpPr>
          <p:nvPr/>
        </p:nvGrpSpPr>
        <p:grpSpPr bwMode="auto">
          <a:xfrm rot="16200000">
            <a:off x="6428105" y="3575368"/>
            <a:ext cx="2757488" cy="1427162"/>
            <a:chOff x="2906" y="2333"/>
            <a:chExt cx="1737" cy="899"/>
          </a:xfrm>
        </p:grpSpPr>
        <p:sp>
          <p:nvSpPr>
            <p:cNvPr id="17" name="Line 34"/>
            <p:cNvSpPr>
              <a:spLocks noChangeShapeType="1"/>
            </p:cNvSpPr>
            <p:nvPr/>
          </p:nvSpPr>
          <p:spPr bwMode="auto">
            <a:xfrm flipV="1">
              <a:off x="3757" y="2333"/>
              <a:ext cx="0" cy="899"/>
            </a:xfrm>
            <a:prstGeom prst="line">
              <a:avLst/>
            </a:prstGeom>
            <a:noFill/>
            <a:ln w="9525">
              <a:solidFill>
                <a:srgbClr val="00B050"/>
              </a:solidFill>
              <a:round/>
              <a:headEnd type="triangle" w="med" len="med"/>
              <a:tailEnd/>
            </a:ln>
          </p:spPr>
          <p:txBody>
            <a:bodyPr wrap="none"/>
            <a:lstStyle/>
            <a:p>
              <a:endParaRPr lang="en-US"/>
            </a:p>
          </p:txBody>
        </p:sp>
        <p:sp>
          <p:nvSpPr>
            <p:cNvPr id="18" name="Line 35"/>
            <p:cNvSpPr>
              <a:spLocks noChangeShapeType="1"/>
            </p:cNvSpPr>
            <p:nvPr/>
          </p:nvSpPr>
          <p:spPr bwMode="auto">
            <a:xfrm flipV="1">
              <a:off x="3757" y="2607"/>
              <a:ext cx="625" cy="625"/>
            </a:xfrm>
            <a:prstGeom prst="line">
              <a:avLst/>
            </a:prstGeom>
            <a:noFill/>
            <a:ln w="9525">
              <a:solidFill>
                <a:srgbClr val="00B050"/>
              </a:solidFill>
              <a:round/>
              <a:headEnd type="triangle" w="med" len="med"/>
              <a:tailEnd/>
            </a:ln>
          </p:spPr>
          <p:txBody>
            <a:bodyPr wrap="none"/>
            <a:lstStyle/>
            <a:p>
              <a:endParaRPr lang="en-US"/>
            </a:p>
          </p:txBody>
        </p:sp>
        <p:sp>
          <p:nvSpPr>
            <p:cNvPr id="21" name="Line 36"/>
            <p:cNvSpPr>
              <a:spLocks noChangeShapeType="1"/>
            </p:cNvSpPr>
            <p:nvPr/>
          </p:nvSpPr>
          <p:spPr bwMode="auto">
            <a:xfrm flipH="1" flipV="1">
              <a:off x="3130" y="2607"/>
              <a:ext cx="627" cy="625"/>
            </a:xfrm>
            <a:prstGeom prst="line">
              <a:avLst/>
            </a:prstGeom>
            <a:noFill/>
            <a:ln w="9525">
              <a:solidFill>
                <a:srgbClr val="00B050"/>
              </a:solidFill>
              <a:round/>
              <a:headEnd type="triangle" w="med" len="med"/>
              <a:tailEnd/>
            </a:ln>
          </p:spPr>
          <p:txBody>
            <a:bodyPr wrap="none"/>
            <a:lstStyle/>
            <a:p>
              <a:endParaRPr lang="en-US"/>
            </a:p>
          </p:txBody>
        </p:sp>
        <p:sp>
          <p:nvSpPr>
            <p:cNvPr id="22" name="Line 37"/>
            <p:cNvSpPr>
              <a:spLocks noChangeShapeType="1"/>
            </p:cNvSpPr>
            <p:nvPr/>
          </p:nvSpPr>
          <p:spPr bwMode="auto">
            <a:xfrm flipV="1">
              <a:off x="3757" y="2919"/>
              <a:ext cx="833" cy="313"/>
            </a:xfrm>
            <a:prstGeom prst="line">
              <a:avLst/>
            </a:prstGeom>
            <a:noFill/>
            <a:ln w="9525">
              <a:solidFill>
                <a:srgbClr val="00B050"/>
              </a:solidFill>
              <a:round/>
              <a:headEnd type="triangle" w="med" len="med"/>
              <a:tailEnd/>
            </a:ln>
          </p:spPr>
          <p:txBody>
            <a:bodyPr wrap="none"/>
            <a:lstStyle/>
            <a:p>
              <a:endParaRPr lang="en-US"/>
            </a:p>
          </p:txBody>
        </p:sp>
        <p:sp>
          <p:nvSpPr>
            <p:cNvPr id="23" name="Line 38"/>
            <p:cNvSpPr>
              <a:spLocks noChangeShapeType="1"/>
            </p:cNvSpPr>
            <p:nvPr/>
          </p:nvSpPr>
          <p:spPr bwMode="auto">
            <a:xfrm flipV="1">
              <a:off x="3757" y="2397"/>
              <a:ext cx="312" cy="835"/>
            </a:xfrm>
            <a:prstGeom prst="line">
              <a:avLst/>
            </a:prstGeom>
            <a:noFill/>
            <a:ln w="9525">
              <a:solidFill>
                <a:srgbClr val="00B050"/>
              </a:solidFill>
              <a:round/>
              <a:headEnd type="triangle" w="med" len="med"/>
              <a:tailEnd/>
            </a:ln>
          </p:spPr>
          <p:txBody>
            <a:bodyPr wrap="none"/>
            <a:lstStyle/>
            <a:p>
              <a:endParaRPr lang="en-US"/>
            </a:p>
          </p:txBody>
        </p:sp>
        <p:sp>
          <p:nvSpPr>
            <p:cNvPr id="24" name="Line 39"/>
            <p:cNvSpPr>
              <a:spLocks noChangeShapeType="1"/>
            </p:cNvSpPr>
            <p:nvPr/>
          </p:nvSpPr>
          <p:spPr bwMode="auto">
            <a:xfrm flipH="1" flipV="1">
              <a:off x="3443" y="2397"/>
              <a:ext cx="314" cy="835"/>
            </a:xfrm>
            <a:prstGeom prst="line">
              <a:avLst/>
            </a:prstGeom>
            <a:noFill/>
            <a:ln w="9525">
              <a:solidFill>
                <a:srgbClr val="00B050"/>
              </a:solidFill>
              <a:round/>
              <a:headEnd type="triangle" w="med" len="med"/>
              <a:tailEnd/>
            </a:ln>
          </p:spPr>
          <p:txBody>
            <a:bodyPr wrap="none"/>
            <a:lstStyle/>
            <a:p>
              <a:endParaRPr lang="en-US"/>
            </a:p>
          </p:txBody>
        </p:sp>
        <p:sp>
          <p:nvSpPr>
            <p:cNvPr id="25" name="Line 40"/>
            <p:cNvSpPr>
              <a:spLocks noChangeShapeType="1"/>
            </p:cNvSpPr>
            <p:nvPr/>
          </p:nvSpPr>
          <p:spPr bwMode="auto">
            <a:xfrm flipH="1" flipV="1">
              <a:off x="2941" y="2879"/>
              <a:ext cx="816" cy="353"/>
            </a:xfrm>
            <a:prstGeom prst="line">
              <a:avLst/>
            </a:prstGeom>
            <a:noFill/>
            <a:ln w="9525">
              <a:solidFill>
                <a:srgbClr val="00B050"/>
              </a:solidFill>
              <a:round/>
              <a:headEnd type="triangle" w="med" len="med"/>
              <a:tailEnd/>
            </a:ln>
          </p:spPr>
          <p:txBody>
            <a:bodyPr wrap="none"/>
            <a:lstStyle/>
            <a:p>
              <a:endParaRPr lang="en-US"/>
            </a:p>
          </p:txBody>
        </p:sp>
        <p:sp>
          <p:nvSpPr>
            <p:cNvPr id="26" name="Line 41"/>
            <p:cNvSpPr>
              <a:spLocks noChangeShapeType="1"/>
            </p:cNvSpPr>
            <p:nvPr/>
          </p:nvSpPr>
          <p:spPr bwMode="auto">
            <a:xfrm flipV="1">
              <a:off x="3757" y="3076"/>
              <a:ext cx="886" cy="156"/>
            </a:xfrm>
            <a:prstGeom prst="line">
              <a:avLst/>
            </a:prstGeom>
            <a:noFill/>
            <a:ln w="9525">
              <a:solidFill>
                <a:srgbClr val="00B050"/>
              </a:solidFill>
              <a:round/>
              <a:headEnd type="triangle" w="med" len="med"/>
              <a:tailEnd/>
            </a:ln>
          </p:spPr>
          <p:txBody>
            <a:bodyPr wrap="none"/>
            <a:lstStyle/>
            <a:p>
              <a:endParaRPr lang="en-US"/>
            </a:p>
          </p:txBody>
        </p:sp>
        <p:sp>
          <p:nvSpPr>
            <p:cNvPr id="27" name="Line 42"/>
            <p:cNvSpPr>
              <a:spLocks noChangeShapeType="1"/>
            </p:cNvSpPr>
            <p:nvPr/>
          </p:nvSpPr>
          <p:spPr bwMode="auto">
            <a:xfrm flipV="1">
              <a:off x="3757" y="2763"/>
              <a:ext cx="729" cy="469"/>
            </a:xfrm>
            <a:prstGeom prst="line">
              <a:avLst/>
            </a:prstGeom>
            <a:noFill/>
            <a:ln w="9525">
              <a:solidFill>
                <a:srgbClr val="00B050"/>
              </a:solidFill>
              <a:round/>
              <a:headEnd type="triangle" w="med" len="med"/>
              <a:tailEnd/>
            </a:ln>
          </p:spPr>
          <p:txBody>
            <a:bodyPr wrap="none"/>
            <a:lstStyle/>
            <a:p>
              <a:endParaRPr lang="en-US"/>
            </a:p>
          </p:txBody>
        </p:sp>
        <p:sp>
          <p:nvSpPr>
            <p:cNvPr id="28" name="Line 43"/>
            <p:cNvSpPr>
              <a:spLocks noChangeShapeType="1"/>
            </p:cNvSpPr>
            <p:nvPr/>
          </p:nvSpPr>
          <p:spPr bwMode="auto">
            <a:xfrm flipV="1">
              <a:off x="3757" y="2502"/>
              <a:ext cx="468" cy="730"/>
            </a:xfrm>
            <a:prstGeom prst="line">
              <a:avLst/>
            </a:prstGeom>
            <a:noFill/>
            <a:ln w="9525">
              <a:solidFill>
                <a:srgbClr val="00B050"/>
              </a:solidFill>
              <a:round/>
              <a:headEnd type="triangle" w="med" len="med"/>
              <a:tailEnd/>
            </a:ln>
          </p:spPr>
          <p:txBody>
            <a:bodyPr wrap="none"/>
            <a:lstStyle/>
            <a:p>
              <a:endParaRPr lang="en-US"/>
            </a:p>
          </p:txBody>
        </p:sp>
        <p:sp>
          <p:nvSpPr>
            <p:cNvPr id="29" name="Line 44"/>
            <p:cNvSpPr>
              <a:spLocks noChangeShapeType="1"/>
            </p:cNvSpPr>
            <p:nvPr/>
          </p:nvSpPr>
          <p:spPr bwMode="auto">
            <a:xfrm flipV="1">
              <a:off x="3757" y="2346"/>
              <a:ext cx="156" cy="886"/>
            </a:xfrm>
            <a:prstGeom prst="line">
              <a:avLst/>
            </a:prstGeom>
            <a:noFill/>
            <a:ln w="9525">
              <a:solidFill>
                <a:srgbClr val="00B050"/>
              </a:solidFill>
              <a:round/>
              <a:headEnd type="triangle" w="med" len="med"/>
              <a:tailEnd/>
            </a:ln>
          </p:spPr>
          <p:txBody>
            <a:bodyPr wrap="none"/>
            <a:lstStyle/>
            <a:p>
              <a:endParaRPr lang="en-US"/>
            </a:p>
          </p:txBody>
        </p:sp>
        <p:sp>
          <p:nvSpPr>
            <p:cNvPr id="30" name="Line 45"/>
            <p:cNvSpPr>
              <a:spLocks noChangeShapeType="1"/>
            </p:cNvSpPr>
            <p:nvPr/>
          </p:nvSpPr>
          <p:spPr bwMode="auto">
            <a:xfrm flipH="1" flipV="1">
              <a:off x="3599" y="2346"/>
              <a:ext cx="158" cy="886"/>
            </a:xfrm>
            <a:prstGeom prst="line">
              <a:avLst/>
            </a:prstGeom>
            <a:noFill/>
            <a:ln w="9525">
              <a:solidFill>
                <a:srgbClr val="00B050"/>
              </a:solidFill>
              <a:round/>
              <a:headEnd type="triangle" w="med" len="med"/>
              <a:tailEnd/>
            </a:ln>
          </p:spPr>
          <p:txBody>
            <a:bodyPr wrap="none"/>
            <a:lstStyle/>
            <a:p>
              <a:endParaRPr lang="en-US"/>
            </a:p>
          </p:txBody>
        </p:sp>
        <p:sp>
          <p:nvSpPr>
            <p:cNvPr id="31" name="Line 46"/>
            <p:cNvSpPr>
              <a:spLocks noChangeShapeType="1"/>
            </p:cNvSpPr>
            <p:nvPr/>
          </p:nvSpPr>
          <p:spPr bwMode="auto">
            <a:xfrm flipH="1" flipV="1">
              <a:off x="3287" y="2450"/>
              <a:ext cx="470" cy="782"/>
            </a:xfrm>
            <a:prstGeom prst="line">
              <a:avLst/>
            </a:prstGeom>
            <a:noFill/>
            <a:ln w="9525">
              <a:solidFill>
                <a:srgbClr val="00B050"/>
              </a:solidFill>
              <a:round/>
              <a:headEnd type="triangle" w="med" len="med"/>
              <a:tailEnd/>
            </a:ln>
          </p:spPr>
          <p:txBody>
            <a:bodyPr wrap="none"/>
            <a:lstStyle/>
            <a:p>
              <a:endParaRPr lang="en-US"/>
            </a:p>
          </p:txBody>
        </p:sp>
        <p:sp>
          <p:nvSpPr>
            <p:cNvPr id="32" name="Line 47"/>
            <p:cNvSpPr>
              <a:spLocks noChangeShapeType="1"/>
            </p:cNvSpPr>
            <p:nvPr/>
          </p:nvSpPr>
          <p:spPr bwMode="auto">
            <a:xfrm flipH="1" flipV="1">
              <a:off x="3026" y="2711"/>
              <a:ext cx="731" cy="521"/>
            </a:xfrm>
            <a:prstGeom prst="line">
              <a:avLst/>
            </a:prstGeom>
            <a:noFill/>
            <a:ln w="9525">
              <a:solidFill>
                <a:srgbClr val="00B050"/>
              </a:solidFill>
              <a:round/>
              <a:headEnd type="triangle" w="med" len="med"/>
              <a:tailEnd/>
            </a:ln>
          </p:spPr>
          <p:txBody>
            <a:bodyPr wrap="none"/>
            <a:lstStyle/>
            <a:p>
              <a:endParaRPr lang="en-US"/>
            </a:p>
          </p:txBody>
        </p:sp>
        <p:sp>
          <p:nvSpPr>
            <p:cNvPr id="33" name="Line 48"/>
            <p:cNvSpPr>
              <a:spLocks noChangeShapeType="1"/>
            </p:cNvSpPr>
            <p:nvPr/>
          </p:nvSpPr>
          <p:spPr bwMode="auto">
            <a:xfrm flipH="1" flipV="1">
              <a:off x="2906" y="3071"/>
              <a:ext cx="851" cy="161"/>
            </a:xfrm>
            <a:prstGeom prst="line">
              <a:avLst/>
            </a:prstGeom>
            <a:noFill/>
            <a:ln w="9525">
              <a:solidFill>
                <a:srgbClr val="00B050"/>
              </a:solidFill>
              <a:round/>
              <a:headEnd type="triangle" w="med" len="med"/>
              <a:tailEnd/>
            </a:ln>
          </p:spPr>
          <p:txBody>
            <a:bodyPr wrap="none"/>
            <a:lstStyle/>
            <a:p>
              <a:endParaRPr lang="en-US"/>
            </a:p>
          </p:txBody>
        </p:sp>
      </p:grpSp>
      <p:sp>
        <p:nvSpPr>
          <p:cNvPr id="36"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38" name="Rectangle 10"/>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39" name="Oval 20"/>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40" name="Line 34"/>
          <p:cNvSpPr>
            <a:spLocks noChangeShapeType="1"/>
          </p:cNvSpPr>
          <p:nvPr/>
        </p:nvSpPr>
        <p:spPr bwMode="auto">
          <a:xfrm flipV="1">
            <a:off x="5614988" y="4764088"/>
            <a:ext cx="0" cy="1427162"/>
          </a:xfrm>
          <a:prstGeom prst="line">
            <a:avLst/>
          </a:prstGeom>
          <a:noFill/>
          <a:ln w="9525">
            <a:solidFill>
              <a:srgbClr val="00B050"/>
            </a:solidFill>
            <a:round/>
            <a:headEnd type="triangle" w="med" len="med"/>
            <a:tailEnd/>
          </a:ln>
        </p:spPr>
        <p:txBody>
          <a:bodyPr wrap="none"/>
          <a:lstStyle/>
          <a:p>
            <a:endParaRPr lang="en-US"/>
          </a:p>
        </p:txBody>
      </p:sp>
      <p:sp>
        <p:nvSpPr>
          <p:cNvPr id="41" name="Line 35"/>
          <p:cNvSpPr>
            <a:spLocks noChangeShapeType="1"/>
          </p:cNvSpPr>
          <p:nvPr/>
        </p:nvSpPr>
        <p:spPr bwMode="auto">
          <a:xfrm flipV="1">
            <a:off x="5614988" y="5199063"/>
            <a:ext cx="992188" cy="992187"/>
          </a:xfrm>
          <a:prstGeom prst="line">
            <a:avLst/>
          </a:prstGeom>
          <a:noFill/>
          <a:ln w="9525">
            <a:solidFill>
              <a:srgbClr val="00B050"/>
            </a:solidFill>
            <a:round/>
            <a:headEnd type="triangle" w="med" len="med"/>
            <a:tailEnd/>
          </a:ln>
        </p:spPr>
        <p:txBody>
          <a:bodyPr wrap="none"/>
          <a:lstStyle/>
          <a:p>
            <a:endParaRPr lang="en-US"/>
          </a:p>
        </p:txBody>
      </p:sp>
      <p:sp>
        <p:nvSpPr>
          <p:cNvPr id="42" name="Line 36"/>
          <p:cNvSpPr>
            <a:spLocks noChangeShapeType="1"/>
          </p:cNvSpPr>
          <p:nvPr/>
        </p:nvSpPr>
        <p:spPr bwMode="auto">
          <a:xfrm flipH="1" flipV="1">
            <a:off x="4619625" y="5199063"/>
            <a:ext cx="995363" cy="992187"/>
          </a:xfrm>
          <a:prstGeom prst="line">
            <a:avLst/>
          </a:prstGeom>
          <a:noFill/>
          <a:ln w="9525">
            <a:solidFill>
              <a:srgbClr val="00B050"/>
            </a:solidFill>
            <a:round/>
            <a:headEnd type="triangle" w="med" len="med"/>
            <a:tailEnd/>
          </a:ln>
        </p:spPr>
        <p:txBody>
          <a:bodyPr wrap="none"/>
          <a:lstStyle/>
          <a:p>
            <a:endParaRPr lang="en-US"/>
          </a:p>
        </p:txBody>
      </p:sp>
      <p:sp>
        <p:nvSpPr>
          <p:cNvPr id="43" name="Line 37"/>
          <p:cNvSpPr>
            <a:spLocks noChangeShapeType="1"/>
          </p:cNvSpPr>
          <p:nvPr/>
        </p:nvSpPr>
        <p:spPr bwMode="auto">
          <a:xfrm flipV="1">
            <a:off x="5614988" y="5694363"/>
            <a:ext cx="1322388" cy="496887"/>
          </a:xfrm>
          <a:prstGeom prst="line">
            <a:avLst/>
          </a:prstGeom>
          <a:noFill/>
          <a:ln w="9525">
            <a:solidFill>
              <a:srgbClr val="00B050"/>
            </a:solidFill>
            <a:round/>
            <a:headEnd type="triangle" w="med" len="med"/>
            <a:tailEnd/>
          </a:ln>
        </p:spPr>
        <p:txBody>
          <a:bodyPr wrap="none"/>
          <a:lstStyle/>
          <a:p>
            <a:endParaRPr lang="en-US"/>
          </a:p>
        </p:txBody>
      </p:sp>
      <p:sp>
        <p:nvSpPr>
          <p:cNvPr id="44" name="Line 38"/>
          <p:cNvSpPr>
            <a:spLocks noChangeShapeType="1"/>
          </p:cNvSpPr>
          <p:nvPr/>
        </p:nvSpPr>
        <p:spPr bwMode="auto">
          <a:xfrm flipV="1">
            <a:off x="5614988" y="4865688"/>
            <a:ext cx="495300" cy="1325562"/>
          </a:xfrm>
          <a:prstGeom prst="line">
            <a:avLst/>
          </a:prstGeom>
          <a:noFill/>
          <a:ln w="9525">
            <a:solidFill>
              <a:srgbClr val="00B050"/>
            </a:solidFill>
            <a:round/>
            <a:headEnd type="triangle" w="med" len="med"/>
            <a:tailEnd/>
          </a:ln>
        </p:spPr>
        <p:txBody>
          <a:bodyPr wrap="none"/>
          <a:lstStyle/>
          <a:p>
            <a:endParaRPr lang="en-US"/>
          </a:p>
        </p:txBody>
      </p:sp>
      <p:sp>
        <p:nvSpPr>
          <p:cNvPr id="45" name="Line 39"/>
          <p:cNvSpPr>
            <a:spLocks noChangeShapeType="1"/>
          </p:cNvSpPr>
          <p:nvPr/>
        </p:nvSpPr>
        <p:spPr bwMode="auto">
          <a:xfrm flipH="1" flipV="1">
            <a:off x="5116513" y="4865688"/>
            <a:ext cx="498475" cy="1325562"/>
          </a:xfrm>
          <a:prstGeom prst="line">
            <a:avLst/>
          </a:prstGeom>
          <a:noFill/>
          <a:ln w="9525">
            <a:solidFill>
              <a:srgbClr val="00B050"/>
            </a:solidFill>
            <a:round/>
            <a:headEnd type="triangle" w="med" len="med"/>
            <a:tailEnd/>
          </a:ln>
        </p:spPr>
        <p:txBody>
          <a:bodyPr wrap="none"/>
          <a:lstStyle/>
          <a:p>
            <a:endParaRPr lang="en-US"/>
          </a:p>
        </p:txBody>
      </p:sp>
      <p:sp>
        <p:nvSpPr>
          <p:cNvPr id="46" name="Line 40"/>
          <p:cNvSpPr>
            <a:spLocks noChangeShapeType="1"/>
          </p:cNvSpPr>
          <p:nvPr/>
        </p:nvSpPr>
        <p:spPr bwMode="auto">
          <a:xfrm flipH="1" flipV="1">
            <a:off x="4319588" y="5630863"/>
            <a:ext cx="1295400" cy="560387"/>
          </a:xfrm>
          <a:prstGeom prst="line">
            <a:avLst/>
          </a:prstGeom>
          <a:noFill/>
          <a:ln w="9525">
            <a:solidFill>
              <a:srgbClr val="00B050"/>
            </a:solidFill>
            <a:round/>
            <a:headEnd type="triangle" w="med" len="med"/>
            <a:tailEnd/>
          </a:ln>
        </p:spPr>
        <p:txBody>
          <a:bodyPr wrap="none"/>
          <a:lstStyle/>
          <a:p>
            <a:endParaRPr lang="en-US"/>
          </a:p>
        </p:txBody>
      </p:sp>
      <p:sp>
        <p:nvSpPr>
          <p:cNvPr id="47" name="Line 41"/>
          <p:cNvSpPr>
            <a:spLocks noChangeShapeType="1"/>
          </p:cNvSpPr>
          <p:nvPr/>
        </p:nvSpPr>
        <p:spPr bwMode="auto">
          <a:xfrm flipV="1">
            <a:off x="5614988" y="5943600"/>
            <a:ext cx="1406525" cy="247650"/>
          </a:xfrm>
          <a:prstGeom prst="line">
            <a:avLst/>
          </a:prstGeom>
          <a:noFill/>
          <a:ln w="9525">
            <a:solidFill>
              <a:srgbClr val="00B050"/>
            </a:solidFill>
            <a:round/>
            <a:headEnd type="triangle" w="med" len="med"/>
            <a:tailEnd/>
          </a:ln>
        </p:spPr>
        <p:txBody>
          <a:bodyPr wrap="none"/>
          <a:lstStyle/>
          <a:p>
            <a:endParaRPr lang="en-US"/>
          </a:p>
        </p:txBody>
      </p:sp>
      <p:sp>
        <p:nvSpPr>
          <p:cNvPr id="49" name="Line 43"/>
          <p:cNvSpPr>
            <a:spLocks noChangeShapeType="1"/>
          </p:cNvSpPr>
          <p:nvPr/>
        </p:nvSpPr>
        <p:spPr bwMode="auto">
          <a:xfrm flipV="1">
            <a:off x="5614988" y="5032375"/>
            <a:ext cx="742950" cy="1158875"/>
          </a:xfrm>
          <a:prstGeom prst="line">
            <a:avLst/>
          </a:prstGeom>
          <a:noFill/>
          <a:ln w="9525">
            <a:solidFill>
              <a:srgbClr val="00B050"/>
            </a:solidFill>
            <a:round/>
            <a:headEnd type="triangle" w="med" len="med"/>
            <a:tailEnd/>
          </a:ln>
        </p:spPr>
        <p:txBody>
          <a:bodyPr wrap="none"/>
          <a:lstStyle/>
          <a:p>
            <a:endParaRPr lang="en-US"/>
          </a:p>
        </p:txBody>
      </p:sp>
      <p:sp>
        <p:nvSpPr>
          <p:cNvPr id="50" name="Line 44"/>
          <p:cNvSpPr>
            <a:spLocks noChangeShapeType="1"/>
          </p:cNvSpPr>
          <p:nvPr/>
        </p:nvSpPr>
        <p:spPr bwMode="auto">
          <a:xfrm flipV="1">
            <a:off x="5614988" y="4784725"/>
            <a:ext cx="247650" cy="1406525"/>
          </a:xfrm>
          <a:prstGeom prst="line">
            <a:avLst/>
          </a:prstGeom>
          <a:noFill/>
          <a:ln w="9525">
            <a:solidFill>
              <a:srgbClr val="00B050"/>
            </a:solidFill>
            <a:round/>
            <a:headEnd type="triangle" w="med" len="med"/>
            <a:tailEnd/>
          </a:ln>
        </p:spPr>
        <p:txBody>
          <a:bodyPr wrap="none"/>
          <a:lstStyle/>
          <a:p>
            <a:endParaRPr lang="en-US"/>
          </a:p>
        </p:txBody>
      </p:sp>
      <p:sp>
        <p:nvSpPr>
          <p:cNvPr id="51" name="Line 45"/>
          <p:cNvSpPr>
            <a:spLocks noChangeShapeType="1"/>
          </p:cNvSpPr>
          <p:nvPr/>
        </p:nvSpPr>
        <p:spPr bwMode="auto">
          <a:xfrm flipH="1" flipV="1">
            <a:off x="5364163" y="4784725"/>
            <a:ext cx="250825" cy="1406525"/>
          </a:xfrm>
          <a:prstGeom prst="line">
            <a:avLst/>
          </a:prstGeom>
          <a:noFill/>
          <a:ln w="9525">
            <a:solidFill>
              <a:srgbClr val="00B050"/>
            </a:solidFill>
            <a:round/>
            <a:headEnd type="triangle" w="med" len="med"/>
            <a:tailEnd/>
          </a:ln>
        </p:spPr>
        <p:txBody>
          <a:bodyPr wrap="none"/>
          <a:lstStyle/>
          <a:p>
            <a:endParaRPr lang="en-US"/>
          </a:p>
        </p:txBody>
      </p:sp>
      <p:sp>
        <p:nvSpPr>
          <p:cNvPr id="52" name="Line 46"/>
          <p:cNvSpPr>
            <a:spLocks noChangeShapeType="1"/>
          </p:cNvSpPr>
          <p:nvPr/>
        </p:nvSpPr>
        <p:spPr bwMode="auto">
          <a:xfrm flipH="1" flipV="1">
            <a:off x="4868863" y="4949825"/>
            <a:ext cx="746125" cy="1241425"/>
          </a:xfrm>
          <a:prstGeom prst="line">
            <a:avLst/>
          </a:prstGeom>
          <a:noFill/>
          <a:ln w="9525">
            <a:solidFill>
              <a:srgbClr val="00B050"/>
            </a:solidFill>
            <a:round/>
            <a:headEnd type="triangle" w="med" len="med"/>
            <a:tailEnd/>
          </a:ln>
        </p:spPr>
        <p:txBody>
          <a:bodyPr wrap="none"/>
          <a:lstStyle/>
          <a:p>
            <a:endParaRPr lang="en-US"/>
          </a:p>
        </p:txBody>
      </p:sp>
      <p:sp>
        <p:nvSpPr>
          <p:cNvPr id="53" name="Line 47"/>
          <p:cNvSpPr>
            <a:spLocks noChangeShapeType="1"/>
          </p:cNvSpPr>
          <p:nvPr/>
        </p:nvSpPr>
        <p:spPr bwMode="auto">
          <a:xfrm flipH="1" flipV="1">
            <a:off x="4454525" y="5364163"/>
            <a:ext cx="1160463" cy="827087"/>
          </a:xfrm>
          <a:prstGeom prst="line">
            <a:avLst/>
          </a:prstGeom>
          <a:noFill/>
          <a:ln w="9525">
            <a:solidFill>
              <a:srgbClr val="00B050"/>
            </a:solidFill>
            <a:round/>
            <a:headEnd type="triangle" w="med" len="med"/>
            <a:tailEnd/>
          </a:ln>
        </p:spPr>
        <p:txBody>
          <a:bodyPr wrap="none"/>
          <a:lstStyle/>
          <a:p>
            <a:endParaRPr lang="en-US"/>
          </a:p>
        </p:txBody>
      </p:sp>
      <p:sp>
        <p:nvSpPr>
          <p:cNvPr id="54" name="Line 48"/>
          <p:cNvSpPr>
            <a:spLocks noChangeShapeType="1"/>
          </p:cNvSpPr>
          <p:nvPr/>
        </p:nvSpPr>
        <p:spPr bwMode="auto">
          <a:xfrm flipH="1" flipV="1">
            <a:off x="4264025" y="5935663"/>
            <a:ext cx="1350963" cy="255587"/>
          </a:xfrm>
          <a:prstGeom prst="line">
            <a:avLst/>
          </a:prstGeom>
          <a:noFill/>
          <a:ln w="9525">
            <a:solidFill>
              <a:srgbClr val="00B050"/>
            </a:solidFill>
            <a:round/>
            <a:headEnd type="triangle" w="med" len="med"/>
            <a:tailEnd/>
          </a:ln>
        </p:spPr>
        <p:txBody>
          <a:bodyPr wrap="none"/>
          <a:lstStyle/>
          <a:p>
            <a:endParaRPr lang="en-US"/>
          </a:p>
        </p:txBody>
      </p:sp>
      <p:sp>
        <p:nvSpPr>
          <p:cNvPr id="55" name="Line 50"/>
          <p:cNvSpPr>
            <a:spLocks noChangeShapeType="1"/>
          </p:cNvSpPr>
          <p:nvPr/>
        </p:nvSpPr>
        <p:spPr bwMode="auto">
          <a:xfrm>
            <a:off x="3927475" y="6191250"/>
            <a:ext cx="3325813" cy="0"/>
          </a:xfrm>
          <a:prstGeom prst="line">
            <a:avLst/>
          </a:prstGeom>
          <a:noFill/>
          <a:ln w="12700">
            <a:solidFill>
              <a:schemeClr val="tx2"/>
            </a:solidFill>
            <a:round/>
            <a:headEnd/>
            <a:tailEnd/>
          </a:ln>
        </p:spPr>
        <p:txBody>
          <a:bodyPr wrap="none"/>
          <a:lstStyle/>
          <a:p>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Monte Carlo integration</a:t>
            </a:r>
            <a:endParaRPr lang="en-US" dirty="0"/>
          </a:p>
        </p:txBody>
      </p:sp>
      <p:sp>
        <p:nvSpPr>
          <p:cNvPr id="3" name="Zástupný symbol pro obsah 2"/>
          <p:cNvSpPr>
            <a:spLocks noGrp="1"/>
          </p:cNvSpPr>
          <p:nvPr>
            <p:ph idx="1"/>
          </p:nvPr>
        </p:nvSpPr>
        <p:spPr/>
        <p:txBody>
          <a:bodyPr/>
          <a:lstStyle/>
          <a:p>
            <a:r>
              <a:rPr lang="en-US" dirty="0" smtClean="0"/>
              <a:t>General approach for numerical estimation of integrals</a:t>
            </a:r>
            <a:endParaRPr lang="en-US" dirty="0"/>
          </a:p>
        </p:txBody>
      </p:sp>
      <p:grpSp>
        <p:nvGrpSpPr>
          <p:cNvPr id="4" name="Skupina 3"/>
          <p:cNvGrpSpPr/>
          <p:nvPr/>
        </p:nvGrpSpPr>
        <p:grpSpPr>
          <a:xfrm>
            <a:off x="304800" y="2362200"/>
            <a:ext cx="4719961" cy="3750481"/>
            <a:chOff x="371159" y="1927439"/>
            <a:chExt cx="4719961" cy="3750481"/>
          </a:xfrm>
        </p:grpSpPr>
        <p:sp>
          <p:nvSpPr>
            <p:cNvPr id="5" name="Volný tvar 4"/>
            <p:cNvSpPr/>
            <p:nvPr/>
          </p:nvSpPr>
          <p:spPr>
            <a:xfrm>
              <a:off x="206028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1</a:t>
              </a:r>
            </a:p>
          </p:txBody>
        </p:sp>
        <p:sp>
          <p:nvSpPr>
            <p:cNvPr id="6" name="Volný tvar 5"/>
            <p:cNvSpPr/>
            <p:nvPr/>
          </p:nvSpPr>
          <p:spPr>
            <a:xfrm>
              <a:off x="534960" y="2320560"/>
              <a:ext cx="4384440" cy="2698560"/>
            </a:xfrm>
            <a:custGeom>
              <a:avLst/>
              <a:gdLst>
                <a:gd name="f0" fmla="val 0"/>
                <a:gd name="f1" fmla="val 1392"/>
                <a:gd name="f2" fmla="val 192"/>
                <a:gd name="f3" fmla="val 816"/>
                <a:gd name="f4" fmla="val 432"/>
                <a:gd name="f5" fmla="val 336"/>
                <a:gd name="f6" fmla="val 720"/>
                <a:gd name="f7" fmla="val 48"/>
                <a:gd name="f8" fmla="val 864"/>
                <a:gd name="f9" fmla="val 960"/>
                <a:gd name="f10" fmla="val 1104"/>
                <a:gd name="f11" fmla="val 1248"/>
                <a:gd name="f12" fmla="val 1536"/>
                <a:gd name="f13" fmla="val 576"/>
                <a:gd name="f14" fmla="val 1680"/>
                <a:gd name="f15" fmla="val 624"/>
                <a:gd name="f16" fmla="val 1824"/>
                <a:gd name="f17" fmla="val 1968"/>
                <a:gd name="f18" fmla="val 528"/>
                <a:gd name="f19" fmla="val 2064"/>
                <a:gd name="f20" fmla="val 480"/>
                <a:gd name="f21" fmla="val 2208"/>
                <a:gd name="f22" fmla="val 2352"/>
                <a:gd name="f23" fmla="val 2448"/>
                <a:gd name="f24" fmla="val 2592"/>
                <a:gd name="f25" fmla="val 2736"/>
                <a:gd name="f26" fmla="val 768"/>
                <a:gd name="f27" fmla="val 2832"/>
                <a:gd name="f28" fmla="val 912"/>
                <a:gd name="f29" fmla="val 2928"/>
                <a:gd name="f30" fmla="val 3024"/>
                <a:gd name="f31" fmla="val 1200"/>
                <a:gd name="f32" fmla="val 3120"/>
                <a:gd name="f33" fmla="val 1920"/>
              </a:gdLst>
              <a:ahLst/>
              <a:cxnLst>
                <a:cxn ang="3cd4">
                  <a:pos x="hc" y="t"/>
                </a:cxn>
                <a:cxn ang="0">
                  <a:pos x="r" y="vc"/>
                </a:cxn>
                <a:cxn ang="cd4">
                  <a:pos x="hc" y="b"/>
                </a:cxn>
                <a:cxn ang="cd2">
                  <a:pos x="l" y="vc"/>
                </a:cxn>
              </a:cxnLst>
              <a:rect l="l" t="t" r="r" b="b"/>
              <a:pathLst>
                <a:path w="3121" h="1921">
                  <a:moveTo>
                    <a:pt x="f0" y="f1"/>
                  </a:moveTo>
                  <a:lnTo>
                    <a:pt x="f2" y="f3"/>
                  </a:lnTo>
                  <a:lnTo>
                    <a:pt x="f4" y="f5"/>
                  </a:lnTo>
                  <a:lnTo>
                    <a:pt x="f6" y="f7"/>
                  </a:lnTo>
                  <a:lnTo>
                    <a:pt x="f8" y="f0"/>
                  </a:lnTo>
                  <a:lnTo>
                    <a:pt x="f9" y="f0"/>
                  </a:lnTo>
                  <a:lnTo>
                    <a:pt x="f10" y="f7"/>
                  </a:lnTo>
                  <a:lnTo>
                    <a:pt x="f11" y="f2"/>
                  </a:lnTo>
                  <a:lnTo>
                    <a:pt x="f1" y="f4"/>
                  </a:lnTo>
                  <a:lnTo>
                    <a:pt x="f12" y="f13"/>
                  </a:lnTo>
                  <a:lnTo>
                    <a:pt x="f14" y="f15"/>
                  </a:lnTo>
                  <a:lnTo>
                    <a:pt x="f16" y="f15"/>
                  </a:lnTo>
                  <a:lnTo>
                    <a:pt x="f17" y="f18"/>
                  </a:lnTo>
                  <a:lnTo>
                    <a:pt x="f19" y="f20"/>
                  </a:lnTo>
                  <a:lnTo>
                    <a:pt x="f21" y="f20"/>
                  </a:lnTo>
                  <a:lnTo>
                    <a:pt x="f22" y="f20"/>
                  </a:lnTo>
                  <a:lnTo>
                    <a:pt x="f23" y="f18"/>
                  </a:lnTo>
                  <a:lnTo>
                    <a:pt x="f24" y="f15"/>
                  </a:lnTo>
                  <a:lnTo>
                    <a:pt x="f25" y="f26"/>
                  </a:lnTo>
                  <a:lnTo>
                    <a:pt x="f27" y="f28"/>
                  </a:lnTo>
                  <a:lnTo>
                    <a:pt x="f29" y="f10"/>
                  </a:lnTo>
                  <a:lnTo>
                    <a:pt x="f30" y="f31"/>
                  </a:lnTo>
                  <a:lnTo>
                    <a:pt x="f32" y="f11"/>
                  </a:lnTo>
                  <a:lnTo>
                    <a:pt x="f32" y="f33"/>
                  </a:lnTo>
                  <a:lnTo>
                    <a:pt x="f0" y="f33"/>
                  </a:lnTo>
                  <a:lnTo>
                    <a:pt x="f0" y="f1"/>
                  </a:lnTo>
                </a:path>
              </a:pathLst>
            </a:custGeom>
            <a:noFill/>
            <a:ln w="36000">
              <a:solidFill>
                <a:srgbClr val="FFC000"/>
              </a:solidFill>
              <a:prstDash val="solid"/>
              <a:round/>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7" name="Volný tvar 6"/>
            <p:cNvSpPr/>
            <p:nvPr/>
          </p:nvSpPr>
          <p:spPr>
            <a:xfrm>
              <a:off x="546480" y="1927439"/>
              <a:ext cx="4359960" cy="30790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36000">
              <a:solidFill>
                <a:schemeClr val="tx1"/>
              </a:solidFill>
              <a:prstDash val="solid"/>
              <a:miter/>
            </a:ln>
          </p:spPr>
          <p:txBody>
            <a:bodyPr vert="horz" wrap="none" lIns="95040" tIns="51840" rIns="95040" bIns="5184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8" name="Přímá spojovací čára 7"/>
            <p:cNvSpPr/>
            <p:nvPr/>
          </p:nvSpPr>
          <p:spPr>
            <a:xfrm flipV="1">
              <a:off x="2220840" y="2543039"/>
              <a:ext cx="0" cy="2480041"/>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9" name="Volný tvar 8"/>
            <p:cNvSpPr/>
            <p:nvPr/>
          </p:nvSpPr>
          <p:spPr>
            <a:xfrm>
              <a:off x="3949920" y="2446560"/>
              <a:ext cx="720774"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rgbClr val="FFC000"/>
                  </a:solidFill>
                  <a:latin typeface="Times New Roman" pitchFamily="18"/>
                  <a:ea typeface="Lucida Sans Unicode" pitchFamily="2"/>
                  <a:cs typeface="Tahoma" pitchFamily="2"/>
                </a:rPr>
                <a:t>f</a:t>
              </a:r>
              <a:r>
                <a:rPr lang="cs-CZ" sz="2800" i="0" u="none" strike="noStrike" dirty="0">
                  <a:ln>
                    <a:noFill/>
                  </a:ln>
                  <a:solidFill>
                    <a:srgbClr val="FFC000"/>
                  </a:solidFill>
                  <a:latin typeface="Times New Roman" pitchFamily="18"/>
                  <a:ea typeface="Lucida Sans Unicode" pitchFamily="2"/>
                  <a:cs typeface="Tahoma" pitchFamily="2"/>
                </a:rPr>
                <a:t>(</a:t>
              </a:r>
              <a:r>
                <a:rPr lang="cs-CZ" sz="2800" b="1" i="0" u="none" strike="noStrike" dirty="0">
                  <a:ln>
                    <a:noFill/>
                  </a:ln>
                  <a:solidFill>
                    <a:srgbClr val="FFC000"/>
                  </a:solidFill>
                  <a:latin typeface="Times New Roman" pitchFamily="18"/>
                  <a:ea typeface="Lucida Sans Unicode" pitchFamily="2"/>
                  <a:cs typeface="Tahoma" pitchFamily="2"/>
                </a:rPr>
                <a:t>x</a:t>
              </a:r>
              <a:r>
                <a:rPr lang="cs-CZ" sz="2800" i="0" u="none" strike="noStrike" dirty="0">
                  <a:ln>
                    <a:noFill/>
                  </a:ln>
                  <a:solidFill>
                    <a:srgbClr val="FFC000"/>
                  </a:solidFill>
                  <a:latin typeface="Times New Roman" pitchFamily="18"/>
                  <a:ea typeface="Lucida Sans Unicode" pitchFamily="2"/>
                  <a:cs typeface="Tahoma" pitchFamily="2"/>
                </a:rPr>
                <a:t>)</a:t>
              </a:r>
            </a:p>
          </p:txBody>
        </p:sp>
        <p:sp>
          <p:nvSpPr>
            <p:cNvPr id="10" name="Volný tvar 9"/>
            <p:cNvSpPr/>
            <p:nvPr/>
          </p:nvSpPr>
          <p:spPr>
            <a:xfrm>
              <a:off x="371159" y="5099400"/>
              <a:ext cx="359640" cy="48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dirty="0">
                  <a:ln>
                    <a:noFill/>
                  </a:ln>
                  <a:latin typeface="Times New Roman" pitchFamily="18"/>
                  <a:ea typeface="Lucida Sans Unicode" pitchFamily="2"/>
                  <a:cs typeface="Tahoma" pitchFamily="2"/>
                </a:rPr>
                <a:t>0</a:t>
              </a:r>
            </a:p>
          </p:txBody>
        </p:sp>
        <p:sp>
          <p:nvSpPr>
            <p:cNvPr id="11" name="Volný tvar 10"/>
            <p:cNvSpPr/>
            <p:nvPr/>
          </p:nvSpPr>
          <p:spPr>
            <a:xfrm>
              <a:off x="4731480" y="5099400"/>
              <a:ext cx="359640" cy="48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Times New Roman" pitchFamily="18"/>
                  <a:ea typeface="Lucida Sans Unicode" pitchFamily="2"/>
                  <a:cs typeface="Tahoma" pitchFamily="2"/>
                </a:rPr>
                <a:t>1</a:t>
              </a:r>
            </a:p>
          </p:txBody>
        </p:sp>
        <p:sp>
          <p:nvSpPr>
            <p:cNvPr id="12" name="Volný tvar 11"/>
            <p:cNvSpPr/>
            <p:nvPr/>
          </p:nvSpPr>
          <p:spPr>
            <a:xfrm>
              <a:off x="534960" y="3736440"/>
              <a:ext cx="4384440" cy="810719"/>
            </a:xfrm>
            <a:custGeom>
              <a:avLst/>
              <a:gdLst>
                <a:gd name="f0" fmla="val 0"/>
                <a:gd name="f1" fmla="val 576"/>
                <a:gd name="f2" fmla="val 336"/>
                <a:gd name="f3" fmla="val 288"/>
                <a:gd name="f4" fmla="val 624"/>
                <a:gd name="f5" fmla="val 96"/>
                <a:gd name="f6" fmla="val 864"/>
                <a:gd name="f7" fmla="val 1104"/>
                <a:gd name="f8" fmla="val 1392"/>
                <a:gd name="f9" fmla="val 48"/>
                <a:gd name="f10" fmla="val 1677"/>
                <a:gd name="f11" fmla="val 86"/>
                <a:gd name="f12" fmla="val 1872"/>
                <a:gd name="f13" fmla="val 2109"/>
                <a:gd name="f14" fmla="val 102"/>
                <a:gd name="f15" fmla="val 2307"/>
                <a:gd name="f16" fmla="val 115"/>
                <a:gd name="f17" fmla="val 2496"/>
                <a:gd name="f18" fmla="val 144"/>
                <a:gd name="f19" fmla="val 2832"/>
                <a:gd name="f20" fmla="val 240"/>
                <a:gd name="f21" fmla="val 3072"/>
                <a:gd name="f22" fmla="val 3120"/>
              </a:gdLst>
              <a:ahLst/>
              <a:cxnLst>
                <a:cxn ang="3cd4">
                  <a:pos x="hc" y="t"/>
                </a:cxn>
                <a:cxn ang="0">
                  <a:pos x="r" y="vc"/>
                </a:cxn>
                <a:cxn ang="cd4">
                  <a:pos x="hc" y="b"/>
                </a:cxn>
                <a:cxn ang="cd2">
                  <a:pos x="l" y="vc"/>
                </a:cxn>
              </a:cxnLst>
              <a:rect l="l" t="t" r="r" b="b"/>
              <a:pathLst>
                <a:path w="3121" h="577">
                  <a:moveTo>
                    <a:pt x="f0" y="f1"/>
                  </a:moveTo>
                  <a:lnTo>
                    <a:pt x="f2" y="f3"/>
                  </a:lnTo>
                  <a:lnTo>
                    <a:pt x="f4" y="f5"/>
                  </a:lnTo>
                  <a:lnTo>
                    <a:pt x="f6" y="f0"/>
                  </a:lnTo>
                  <a:lnTo>
                    <a:pt x="f7" y="f0"/>
                  </a:lnTo>
                  <a:lnTo>
                    <a:pt x="f8" y="f9"/>
                  </a:lnTo>
                  <a:lnTo>
                    <a:pt x="f10" y="f11"/>
                  </a:lnTo>
                  <a:lnTo>
                    <a:pt x="f12" y="f5"/>
                  </a:lnTo>
                  <a:lnTo>
                    <a:pt x="f13" y="f14"/>
                  </a:lnTo>
                  <a:lnTo>
                    <a:pt x="f15" y="f16"/>
                  </a:lnTo>
                  <a:lnTo>
                    <a:pt x="f17" y="f18"/>
                  </a:lnTo>
                  <a:lnTo>
                    <a:pt x="f19" y="f20"/>
                  </a:lnTo>
                  <a:lnTo>
                    <a:pt x="f21" y="f3"/>
                  </a:lnTo>
                  <a:lnTo>
                    <a:pt x="f22" y="f3"/>
                  </a:lnTo>
                </a:path>
              </a:pathLst>
            </a:custGeom>
            <a:noFill/>
            <a:ln w="36000">
              <a:solidFill>
                <a:schemeClr val="accent1">
                  <a:lumMod val="60000"/>
                  <a:lumOff val="40000"/>
                </a:schemeClr>
              </a:solidFill>
              <a:prstDash val="solid"/>
              <a:round/>
            </a:ln>
          </p:spPr>
          <p:txBody>
            <a:bodyPr vert="horz" wrap="square" lIns="95400" tIns="52200" rIns="95400" bIns="522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3" name="Volný tvar 12"/>
            <p:cNvSpPr/>
            <p:nvPr/>
          </p:nvSpPr>
          <p:spPr>
            <a:xfrm>
              <a:off x="4021920" y="4011120"/>
              <a:ext cx="800859" cy="50229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i="1" u="none" strike="noStrike" dirty="0">
                  <a:ln>
                    <a:noFill/>
                  </a:ln>
                  <a:solidFill>
                    <a:schemeClr val="accent1">
                      <a:lumMod val="60000"/>
                      <a:lumOff val="40000"/>
                    </a:schemeClr>
                  </a:solidFill>
                  <a:latin typeface="Times New Roman" pitchFamily="18"/>
                  <a:ea typeface="Lucida Sans Unicode" pitchFamily="2"/>
                  <a:cs typeface="Tahoma" pitchFamily="2"/>
                </a:rPr>
                <a:t>p</a:t>
              </a:r>
              <a:r>
                <a:rPr lang="cs-CZ" sz="2800" i="0" u="none" strike="noStrike" dirty="0">
                  <a:ln>
                    <a:noFill/>
                  </a:ln>
                  <a:solidFill>
                    <a:schemeClr val="accent1">
                      <a:lumMod val="60000"/>
                      <a:lumOff val="40000"/>
                    </a:schemeClr>
                  </a:solidFill>
                  <a:latin typeface="Times New Roman" pitchFamily="18"/>
                  <a:ea typeface="Lucida Sans Unicode" pitchFamily="2"/>
                  <a:cs typeface="Tahoma" pitchFamily="2"/>
                </a:rPr>
                <a:t>(</a:t>
              </a:r>
              <a:r>
                <a:rPr lang="cs-CZ" sz="2800" b="1" i="0" u="none" strike="noStrike" dirty="0">
                  <a:ln>
                    <a:noFill/>
                  </a:ln>
                  <a:solidFill>
                    <a:schemeClr val="accent1">
                      <a:lumMod val="60000"/>
                      <a:lumOff val="40000"/>
                    </a:schemeClr>
                  </a:solidFill>
                  <a:latin typeface="Times New Roman" pitchFamily="18"/>
                  <a:ea typeface="Lucida Sans Unicode" pitchFamily="2"/>
                  <a:cs typeface="Tahoma" pitchFamily="2"/>
                </a:rPr>
                <a:t>x</a:t>
              </a:r>
              <a:r>
                <a:rPr lang="cs-CZ" sz="2800" i="0" u="none" strike="noStrike" dirty="0">
                  <a:ln>
                    <a:noFill/>
                  </a:ln>
                  <a:solidFill>
                    <a:schemeClr val="accent1">
                      <a:lumMod val="60000"/>
                      <a:lumOff val="40000"/>
                    </a:schemeClr>
                  </a:solidFill>
                  <a:latin typeface="Times New Roman" pitchFamily="18"/>
                  <a:ea typeface="Lucida Sans Unicode" pitchFamily="2"/>
                  <a:cs typeface="Tahoma" pitchFamily="2"/>
                </a:rPr>
                <a:t>)</a:t>
              </a:r>
            </a:p>
          </p:txBody>
        </p:sp>
        <p:sp>
          <p:nvSpPr>
            <p:cNvPr id="14" name="Volný tvar 13"/>
            <p:cNvSpPr/>
            <p:nvPr/>
          </p:nvSpPr>
          <p:spPr>
            <a:xfrm>
              <a:off x="3139199"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2</a:t>
              </a:r>
            </a:p>
          </p:txBody>
        </p:sp>
        <p:sp>
          <p:nvSpPr>
            <p:cNvPr id="15" name="Přímá spojovací čára 14"/>
            <p:cNvSpPr/>
            <p:nvPr/>
          </p:nvSpPr>
          <p:spPr>
            <a:xfrm flipV="1">
              <a:off x="3367080" y="3038400"/>
              <a:ext cx="0" cy="198324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6" name="Volný tvar 15"/>
            <p:cNvSpPr/>
            <p:nvPr/>
          </p:nvSpPr>
          <p:spPr>
            <a:xfrm>
              <a:off x="172332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3</a:t>
              </a:r>
            </a:p>
          </p:txBody>
        </p:sp>
        <p:sp>
          <p:nvSpPr>
            <p:cNvPr id="17" name="Přímá spojovací čára 16"/>
            <p:cNvSpPr/>
            <p:nvPr/>
          </p:nvSpPr>
          <p:spPr>
            <a:xfrm flipV="1">
              <a:off x="1883880" y="2343240"/>
              <a:ext cx="0" cy="26802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18" name="Volný tvar 17"/>
            <p:cNvSpPr/>
            <p:nvPr/>
          </p:nvSpPr>
          <p:spPr>
            <a:xfrm>
              <a:off x="266724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4</a:t>
              </a:r>
            </a:p>
          </p:txBody>
        </p:sp>
        <p:sp>
          <p:nvSpPr>
            <p:cNvPr id="19" name="Přímá spojovací čára 18"/>
            <p:cNvSpPr/>
            <p:nvPr/>
          </p:nvSpPr>
          <p:spPr>
            <a:xfrm flipV="1">
              <a:off x="2827800" y="3193200"/>
              <a:ext cx="0" cy="1830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20" name="Volný tvar 19"/>
            <p:cNvSpPr/>
            <p:nvPr/>
          </p:nvSpPr>
          <p:spPr>
            <a:xfrm>
              <a:off x="118368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5</a:t>
              </a:r>
            </a:p>
          </p:txBody>
        </p:sp>
        <p:sp>
          <p:nvSpPr>
            <p:cNvPr id="21" name="Přímá spojovací čára 20"/>
            <p:cNvSpPr/>
            <p:nvPr/>
          </p:nvSpPr>
          <p:spPr>
            <a:xfrm flipV="1">
              <a:off x="1344240" y="2614320"/>
              <a:ext cx="0" cy="2408760"/>
            </a:xfrm>
            <a:prstGeom prst="line">
              <a:avLst/>
            </a:prstGeom>
            <a:noFill/>
            <a:ln w="28575">
              <a:solidFill>
                <a:schemeClr val="tx1"/>
              </a:solidFill>
              <a:prstDash val="sysDot"/>
              <a:miter/>
              <a:tailEnd type="arrow"/>
            </a:ln>
          </p:spPr>
          <p:txBody>
            <a:bodyPr vert="horz" wrap="square" lIns="101520" tIns="58320" rIns="101520" bIns="583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sp>
          <p:nvSpPr>
            <p:cNvPr id="22" name="Volný tvar 21"/>
            <p:cNvSpPr/>
            <p:nvPr/>
          </p:nvSpPr>
          <p:spPr>
            <a:xfrm>
              <a:off x="3772800" y="5099400"/>
              <a:ext cx="461879" cy="5785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360" tIns="44280" rIns="90360" bIns="4428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cs-CZ" sz="2800" b="1" i="0" u="none" strike="noStrike">
                  <a:ln>
                    <a:noFill/>
                  </a:ln>
                  <a:latin typeface="Symbol" pitchFamily="18"/>
                  <a:ea typeface="Lucida Sans Unicode" pitchFamily="2"/>
                  <a:cs typeface="Tahoma" pitchFamily="2"/>
                </a:rPr>
                <a:t></a:t>
              </a:r>
              <a:r>
                <a:rPr lang="cs-CZ" sz="2800" b="1" i="0" u="none" strike="noStrike" baseline="-25000">
                  <a:ln>
                    <a:noFill/>
                  </a:ln>
                  <a:latin typeface="Times New Roman" pitchFamily="18"/>
                  <a:ea typeface="Lucida Sans Unicode" pitchFamily="2"/>
                  <a:cs typeface="Tahoma" pitchFamily="2"/>
                </a:rPr>
                <a:t>6</a:t>
              </a:r>
            </a:p>
          </p:txBody>
        </p:sp>
        <p:sp>
          <p:nvSpPr>
            <p:cNvPr id="23" name="Přímá spojovací čára 22"/>
            <p:cNvSpPr/>
            <p:nvPr/>
          </p:nvSpPr>
          <p:spPr>
            <a:xfrm flipV="1">
              <a:off x="3933360" y="3066840"/>
              <a:ext cx="0" cy="1956600"/>
            </a:xfrm>
            <a:prstGeom prst="line">
              <a:avLst/>
            </a:prstGeom>
            <a:noFill/>
            <a:ln w="28575">
              <a:solidFill>
                <a:schemeClr val="tx1"/>
              </a:solidFill>
              <a:prstDash val="sysDot"/>
              <a:miter/>
              <a:tailEnd type="arrow"/>
            </a:ln>
          </p:spPr>
          <p:txBody>
            <a:bodyPr vert="horz" wrap="square" lIns="101520" tIns="58320" rIns="101520" bIns="5832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2400" b="0" i="0" u="none" strike="noStrike">
                <a:ln>
                  <a:noFill/>
                </a:ln>
                <a:latin typeface="Times New Roman" pitchFamily="18"/>
                <a:ea typeface="Lucida Sans Unicode" pitchFamily="2"/>
                <a:cs typeface="Tahoma" pitchFamily="2"/>
              </a:endParaRPr>
            </a:p>
          </p:txBody>
        </p:sp>
      </p:grpSp>
      <p:graphicFrame>
        <p:nvGraphicFramePr>
          <p:cNvPr id="26" name="Objekt 25"/>
          <p:cNvGraphicFramePr>
            <a:graphicFrameLocks noChangeAspect="1"/>
          </p:cNvGraphicFramePr>
          <p:nvPr/>
        </p:nvGraphicFramePr>
        <p:xfrm>
          <a:off x="6248400" y="2908300"/>
          <a:ext cx="1617662" cy="557213"/>
        </p:xfrm>
        <a:graphic>
          <a:graphicData uri="http://schemas.openxmlformats.org/presentationml/2006/ole">
            <p:oleObj spid="_x0000_s8194" name="Equation" r:id="rId3" imgW="812520" imgH="279360" progId="Equation.3">
              <p:embed/>
            </p:oleObj>
          </a:graphicData>
        </a:graphic>
      </p:graphicFrame>
      <p:graphicFrame>
        <p:nvGraphicFramePr>
          <p:cNvPr id="4099" name="Object 3"/>
          <p:cNvGraphicFramePr>
            <a:graphicFrameLocks noChangeAspect="1"/>
          </p:cNvGraphicFramePr>
          <p:nvPr/>
        </p:nvGraphicFramePr>
        <p:xfrm>
          <a:off x="5111750" y="4421188"/>
          <a:ext cx="3676650" cy="887412"/>
        </p:xfrm>
        <a:graphic>
          <a:graphicData uri="http://schemas.openxmlformats.org/presentationml/2006/ole">
            <p:oleObj spid="_x0000_s8195" name="Equation" r:id="rId4" imgW="1841400" imgH="444240" progId="Equation.3">
              <p:embed/>
            </p:oleObj>
          </a:graphicData>
        </a:graphic>
      </p:graphicFrame>
      <p:sp>
        <p:nvSpPr>
          <p:cNvPr id="28" name="TextovéPole 27"/>
          <p:cNvSpPr txBox="1"/>
          <p:nvPr/>
        </p:nvSpPr>
        <p:spPr>
          <a:xfrm>
            <a:off x="5073095" y="2296180"/>
            <a:ext cx="3156505" cy="523220"/>
          </a:xfrm>
          <a:prstGeom prst="rect">
            <a:avLst/>
          </a:prstGeom>
          <a:noFill/>
        </p:spPr>
        <p:txBody>
          <a:bodyPr wrap="none" rtlCol="0">
            <a:spAutoFit/>
          </a:bodyPr>
          <a:lstStyle/>
          <a:p>
            <a:r>
              <a:rPr lang="en-US" sz="2800" dirty="0" smtClean="0"/>
              <a:t>Integral to evaluate:</a:t>
            </a:r>
            <a:endParaRPr lang="en-US" sz="2800" dirty="0"/>
          </a:p>
        </p:txBody>
      </p:sp>
      <p:sp>
        <p:nvSpPr>
          <p:cNvPr id="29" name="TextovéPole 28"/>
          <p:cNvSpPr txBox="1"/>
          <p:nvPr/>
        </p:nvSpPr>
        <p:spPr>
          <a:xfrm>
            <a:off x="5073095" y="3810000"/>
            <a:ext cx="3612271" cy="523220"/>
          </a:xfrm>
          <a:prstGeom prst="rect">
            <a:avLst/>
          </a:prstGeom>
          <a:noFill/>
        </p:spPr>
        <p:txBody>
          <a:bodyPr wrap="none" rtlCol="0">
            <a:spAutoFit/>
          </a:bodyPr>
          <a:lstStyle/>
          <a:p>
            <a:r>
              <a:rPr lang="en-US" sz="2800" dirty="0" smtClean="0"/>
              <a:t>Monte Carlo estimator:</a:t>
            </a:r>
            <a:endParaRPr lang="en-US" sz="28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Monte Carlo integration</a:t>
            </a:r>
            <a:endParaRPr lang="en-US" dirty="0"/>
          </a:p>
        </p:txBody>
      </p:sp>
      <p:sp>
        <p:nvSpPr>
          <p:cNvPr id="3" name="Zástupný symbol pro obsah 2"/>
          <p:cNvSpPr>
            <a:spLocks noGrp="1"/>
          </p:cNvSpPr>
          <p:nvPr>
            <p:ph idx="1"/>
          </p:nvPr>
        </p:nvSpPr>
        <p:spPr/>
        <p:txBody>
          <a:bodyPr/>
          <a:lstStyle/>
          <a:p>
            <a:r>
              <a:rPr lang="en-US" dirty="0" smtClean="0"/>
              <a:t>Estimator &lt;</a:t>
            </a:r>
            <a:r>
              <a:rPr lang="en-US" i="1" dirty="0" smtClean="0"/>
              <a:t>I</a:t>
            </a:r>
            <a:r>
              <a:rPr lang="en-US" dirty="0" smtClean="0"/>
              <a:t>&gt; gives an unbiased estimate of </a:t>
            </a:r>
            <a:r>
              <a:rPr lang="en-US" i="1" dirty="0" smtClean="0"/>
              <a:t>I</a:t>
            </a:r>
            <a:r>
              <a:rPr lang="en-US" dirty="0" smtClean="0"/>
              <a:t>:</a:t>
            </a:r>
            <a:endParaRPr lang="en-US" dirty="0"/>
          </a:p>
        </p:txBody>
      </p:sp>
      <p:graphicFrame>
        <p:nvGraphicFramePr>
          <p:cNvPr id="4099" name="Object 3"/>
          <p:cNvGraphicFramePr>
            <a:graphicFrameLocks noChangeAspect="1"/>
          </p:cNvGraphicFramePr>
          <p:nvPr/>
        </p:nvGraphicFramePr>
        <p:xfrm>
          <a:off x="2819400" y="2286000"/>
          <a:ext cx="3549650" cy="2840037"/>
        </p:xfrm>
        <a:graphic>
          <a:graphicData uri="http://schemas.openxmlformats.org/presentationml/2006/ole">
            <p:oleObj spid="_x0000_s9218" name="Equation" r:id="rId3" imgW="1777680" imgH="1422360" progId="Equation.3">
              <p:embed/>
            </p:oleObj>
          </a:graphicData>
        </a:graphic>
      </p:graphicFrame>
      <p:sp>
        <p:nvSpPr>
          <p:cNvPr id="30" name="Obdélník 29"/>
          <p:cNvSpPr/>
          <p:nvPr/>
        </p:nvSpPr>
        <p:spPr bwMode="auto">
          <a:xfrm>
            <a:off x="3505200" y="3276600"/>
            <a:ext cx="2819400" cy="838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Obdélník 30"/>
          <p:cNvSpPr/>
          <p:nvPr/>
        </p:nvSpPr>
        <p:spPr bwMode="auto">
          <a:xfrm>
            <a:off x="3505200" y="4114800"/>
            <a:ext cx="2819400" cy="609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Obdélník 31"/>
          <p:cNvSpPr/>
          <p:nvPr/>
        </p:nvSpPr>
        <p:spPr bwMode="auto">
          <a:xfrm>
            <a:off x="3505200" y="4800600"/>
            <a:ext cx="2819400" cy="304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4"/>
          <p:cNvSpPr txBox="1">
            <a:spLocks noChangeArrowheads="1"/>
          </p:cNvSpPr>
          <p:nvPr/>
        </p:nvSpPr>
        <p:spPr bwMode="auto">
          <a:xfrm>
            <a:off x="76200" y="1114425"/>
            <a:ext cx="90678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9900"/>
              </a:buClr>
              <a:buSzTx/>
              <a:buFont typeface="Times" charset="0"/>
              <a:buNone/>
              <a:tabLst/>
              <a:defRPr/>
            </a:pPr>
            <a:r>
              <a:rPr kumimoji="0" lang="en-US" sz="2600" b="0" i="1" u="none" strike="noStrike" kern="0" cap="none" spc="0" normalizeH="0" baseline="0" noProof="0" dirty="0" smtClean="0">
                <a:ln>
                  <a:noFill/>
                </a:ln>
                <a:solidFill>
                  <a:srgbClr val="FFC000"/>
                </a:solidFill>
                <a:effectLst/>
                <a:uLnTx/>
                <a:uFillTx/>
                <a:latin typeface="Times New Roman" pitchFamily="18" charset="0"/>
                <a:ea typeface="+mn-ea"/>
                <a:cs typeface="+mn-cs"/>
              </a:rPr>
              <a:t>L</a:t>
            </a:r>
            <a:r>
              <a:rPr kumimoji="0" lang="en-US" sz="2600" b="0" i="1" u="none" strike="noStrike" kern="0" cap="none" spc="0" normalizeH="0" baseline="-25000" noProof="0" dirty="0" smtClean="0">
                <a:ln>
                  <a:noFill/>
                </a:ln>
                <a:solidFill>
                  <a:srgbClr val="FFC000"/>
                </a:solidFill>
                <a:effectLst/>
                <a:uLnTx/>
                <a:uFillTx/>
                <a:latin typeface="Times New Roman" pitchFamily="18" charset="0"/>
                <a:ea typeface="+mn-ea"/>
                <a:cs typeface="+mn-cs"/>
              </a:rPr>
              <a:t>o</a:t>
            </a:r>
            <a:r>
              <a:rPr kumimoji="0" lang="en-US" sz="2600" b="0" i="0" u="none" strike="noStrike" kern="0" cap="none" spc="0" normalizeH="0" baseline="0" noProof="0" dirty="0" smtClean="0">
                <a:ln>
                  <a:noFill/>
                </a:ln>
                <a:solidFill>
                  <a:srgbClr val="FFC000"/>
                </a:solidFill>
                <a:effectLst/>
                <a:uLnTx/>
                <a:uFillTx/>
                <a:latin typeface="Times New Roman" pitchFamily="18" charset="0"/>
                <a:ea typeface="+mn-ea"/>
                <a:cs typeface="+mn-cs"/>
              </a:rPr>
              <a:t> (</a:t>
            </a:r>
            <a:r>
              <a:rPr kumimoji="0" lang="en-US" sz="2600" b="1" i="0" u="none" strike="noStrike" kern="0" cap="none" spc="0" normalizeH="0" baseline="0" noProof="0" dirty="0" smtClean="0">
                <a:ln>
                  <a:noFill/>
                </a:ln>
                <a:solidFill>
                  <a:srgbClr val="FFC000"/>
                </a:solidFill>
                <a:effectLst/>
                <a:uLnTx/>
                <a:uFillTx/>
                <a:latin typeface="Times New Roman" pitchFamily="18" charset="0"/>
                <a:ea typeface="+mn-ea"/>
                <a:cs typeface="+mn-cs"/>
              </a:rPr>
              <a:t>p</a:t>
            </a:r>
            <a:r>
              <a:rPr kumimoji="0" lang="en-US" sz="2600" b="0" i="0" u="none" strike="noStrike" kern="0" cap="none" spc="0" normalizeH="0" baseline="0" noProof="0" dirty="0" smtClean="0">
                <a:ln>
                  <a:noFill/>
                </a:ln>
                <a:solidFill>
                  <a:srgbClr val="FFC000"/>
                </a:solidFill>
                <a:effectLst/>
                <a:uLnTx/>
                <a:uFillTx/>
                <a:latin typeface="Times New Roman" pitchFamily="18" charset="0"/>
                <a:ea typeface="+mn-ea"/>
                <a:cs typeface="+mn-cs"/>
              </a:rPr>
              <a:t>, </a:t>
            </a:r>
            <a:r>
              <a:rPr kumimoji="0" lang="en-US" sz="2600" b="0" i="0" u="none" strike="noStrike" kern="0" cap="none" spc="0" normalizeH="0" baseline="0" noProof="0" dirty="0" err="1" smtClean="0">
                <a:ln>
                  <a:noFill/>
                </a:ln>
                <a:solidFill>
                  <a:srgbClr val="FFC000"/>
                </a:solidFill>
                <a:effectLst/>
                <a:uLnTx/>
                <a:uFillTx/>
                <a:latin typeface="Symbol" pitchFamily="18" charset="2"/>
                <a:ea typeface="+mn-ea"/>
                <a:cs typeface="+mn-cs"/>
              </a:rPr>
              <a:t>w</a:t>
            </a:r>
            <a:r>
              <a:rPr kumimoji="0" lang="en-US" sz="2600" b="0" i="1" u="none" strike="noStrike" kern="0" cap="none" spc="0" normalizeH="0" baseline="-25000" noProof="0" dirty="0" err="1" smtClean="0">
                <a:ln>
                  <a:noFill/>
                </a:ln>
                <a:solidFill>
                  <a:srgbClr val="FFC000"/>
                </a:solidFill>
                <a:effectLst/>
                <a:uLnTx/>
                <a:uFillTx/>
                <a:latin typeface="Times New Roman" pitchFamily="18" charset="0"/>
                <a:ea typeface="+mn-ea"/>
                <a:cs typeface="+mn-cs"/>
              </a:rPr>
              <a:t>o</a:t>
            </a:r>
            <a:r>
              <a:rPr kumimoji="0" lang="en-US" sz="2600" b="0" i="0" u="none" strike="noStrike" kern="0" cap="none" spc="0" normalizeH="0" baseline="0" noProof="0" dirty="0" smtClean="0">
                <a:ln>
                  <a:noFill/>
                </a:ln>
                <a:solidFill>
                  <a:srgbClr val="FFC000"/>
                </a:solidFill>
                <a:effectLst/>
                <a:uLnTx/>
                <a:uFillTx/>
                <a:latin typeface="Times New Roman" pitchFamily="18" charset="0"/>
                <a:ea typeface="+mn-ea"/>
                <a:cs typeface="+mn-cs"/>
              </a:rPr>
              <a:t>) </a:t>
            </a:r>
            <a:r>
              <a:rPr kumimoji="0" lang="en-US" sz="2600" b="1" i="0" u="none" strike="noStrike" kern="0" cap="none" spc="0" normalizeH="0" baseline="0" noProof="0" dirty="0" smtClean="0">
                <a:ln>
                  <a:noFill/>
                </a:ln>
                <a:solidFill>
                  <a:schemeClr val="tx1"/>
                </a:solidFill>
                <a:effectLst/>
                <a:uLnTx/>
                <a:uFillTx/>
                <a:latin typeface="Times New Roman" pitchFamily="18" charset="0"/>
                <a:ea typeface="+mn-ea"/>
                <a:cs typeface="+mn-cs"/>
              </a:rPr>
              <a:t>=</a:t>
            </a:r>
            <a:r>
              <a:rPr kumimoji="0" lang="en-US" sz="2600" b="0" i="1" u="none" strike="noStrike" kern="0" cap="none" spc="0" normalizeH="0" baseline="0" noProof="0" dirty="0" smtClean="0">
                <a:ln>
                  <a:noFill/>
                </a:ln>
                <a:solidFill>
                  <a:schemeClr val="folHlink"/>
                </a:solidFill>
                <a:effectLst/>
                <a:uLnTx/>
                <a:uFillTx/>
                <a:latin typeface="Times New Roman" pitchFamily="18" charset="0"/>
                <a:ea typeface="+mn-ea"/>
                <a:cs typeface="+mn-cs"/>
              </a:rPr>
              <a:t> </a:t>
            </a:r>
            <a:r>
              <a:rPr kumimoji="0" lang="en-US" sz="2600" b="0" i="1" u="none" strike="noStrike" kern="0" cap="none" spc="0" normalizeH="0" baseline="0" noProof="0" dirty="0" smtClean="0">
                <a:ln>
                  <a:noFill/>
                </a:ln>
                <a:solidFill>
                  <a:srgbClr val="FFC000"/>
                </a:solidFill>
                <a:effectLst/>
                <a:uLnTx/>
                <a:uFillTx/>
                <a:latin typeface="Times New Roman" pitchFamily="18" charset="0"/>
                <a:ea typeface="+mn-ea"/>
                <a:cs typeface="+mn-cs"/>
              </a:rPr>
              <a:t>L</a:t>
            </a:r>
            <a:r>
              <a:rPr kumimoji="0" lang="en-US" sz="2600" b="0" i="1" u="none" strike="noStrike" kern="0" cap="none" spc="0" normalizeH="0" baseline="-25000" noProof="0" dirty="0" smtClean="0">
                <a:ln>
                  <a:noFill/>
                </a:ln>
                <a:solidFill>
                  <a:srgbClr val="FFC000"/>
                </a:solidFill>
                <a:effectLst/>
                <a:uLnTx/>
                <a:uFillTx/>
                <a:latin typeface="Times New Roman" pitchFamily="18" charset="0"/>
                <a:ea typeface="+mn-ea"/>
                <a:cs typeface="+mn-cs"/>
              </a:rPr>
              <a:t>e</a:t>
            </a:r>
            <a:r>
              <a:rPr kumimoji="0" lang="en-US" sz="2600" b="0" i="0" u="none" strike="noStrike" kern="0" cap="none" spc="0" normalizeH="0" baseline="0" noProof="0" dirty="0" smtClean="0">
                <a:ln>
                  <a:noFill/>
                </a:ln>
                <a:solidFill>
                  <a:srgbClr val="FFC000"/>
                </a:solidFill>
                <a:effectLst/>
                <a:uLnTx/>
                <a:uFillTx/>
                <a:latin typeface="Times New Roman" pitchFamily="18" charset="0"/>
                <a:ea typeface="+mn-ea"/>
                <a:cs typeface="+mn-cs"/>
              </a:rPr>
              <a:t> (</a:t>
            </a:r>
            <a:r>
              <a:rPr kumimoji="0" lang="en-US" sz="2600" b="0" i="0" u="none" strike="noStrike" kern="0" cap="none" spc="0" normalizeH="0" baseline="0" noProof="0" dirty="0" err="1" smtClean="0">
                <a:ln>
                  <a:noFill/>
                </a:ln>
                <a:solidFill>
                  <a:srgbClr val="FFC000"/>
                </a:solidFill>
                <a:effectLst/>
                <a:uLnTx/>
                <a:uFillTx/>
                <a:latin typeface="Symbol" pitchFamily="18" charset="2"/>
                <a:ea typeface="+mn-ea"/>
                <a:cs typeface="+mn-cs"/>
              </a:rPr>
              <a:t>w</a:t>
            </a:r>
            <a:r>
              <a:rPr kumimoji="0" lang="en-US" sz="2600" b="0" i="1" u="none" strike="noStrike" kern="0" cap="none" spc="0" normalizeH="0" baseline="-25000" noProof="0" dirty="0" err="1" smtClean="0">
                <a:ln>
                  <a:noFill/>
                </a:ln>
                <a:solidFill>
                  <a:srgbClr val="FFC000"/>
                </a:solidFill>
                <a:effectLst/>
                <a:uLnTx/>
                <a:uFillTx/>
                <a:latin typeface="Times New Roman" pitchFamily="18" charset="0"/>
                <a:ea typeface="+mn-ea"/>
                <a:cs typeface="+mn-cs"/>
              </a:rPr>
              <a:t>o</a:t>
            </a:r>
            <a:r>
              <a:rPr kumimoji="0" lang="en-US" sz="2600" b="0" i="0" u="none" strike="noStrike" kern="0" cap="none" spc="0" normalizeH="0" baseline="0" noProof="0" dirty="0" smtClean="0">
                <a:ln>
                  <a:noFill/>
                </a:ln>
                <a:solidFill>
                  <a:srgbClr val="FFC000"/>
                </a:solidFill>
                <a:effectLst/>
                <a:uLnTx/>
                <a:uFillTx/>
                <a:latin typeface="Times New Roman" pitchFamily="18" charset="0"/>
                <a:ea typeface="+mn-ea"/>
                <a:cs typeface="+mn-cs"/>
              </a:rPr>
              <a:t>)</a:t>
            </a:r>
            <a:r>
              <a:rPr kumimoji="0" lang="en-US" sz="2600" b="1" i="0" u="none" strike="noStrike" kern="0" cap="none" spc="0" normalizeH="0" baseline="0" noProof="0" dirty="0" smtClean="0">
                <a:ln>
                  <a:noFill/>
                </a:ln>
                <a:solidFill>
                  <a:srgbClr val="FFC000"/>
                </a:solidFill>
                <a:effectLst/>
                <a:uLnTx/>
                <a:uFillTx/>
                <a:latin typeface="Times New Roman" pitchFamily="18" charset="0"/>
                <a:ea typeface="+mn-ea"/>
                <a:cs typeface="+mn-cs"/>
              </a:rPr>
              <a:t> </a:t>
            </a:r>
            <a:r>
              <a:rPr kumimoji="0" lang="en-US" sz="2600" b="1" i="0" u="none" strike="noStrike" kern="0" cap="none" spc="0" normalizeH="0" baseline="0" noProof="0" dirty="0" smtClean="0">
                <a:ln>
                  <a:noFill/>
                </a:ln>
                <a:solidFill>
                  <a:schemeClr val="tx1"/>
                </a:solidFill>
                <a:effectLst/>
                <a:uLnTx/>
                <a:uFillTx/>
                <a:latin typeface="Times New Roman" pitchFamily="18" charset="0"/>
                <a:ea typeface="+mn-ea"/>
                <a:cs typeface="+mn-cs"/>
              </a:rPr>
              <a:t>+ </a:t>
            </a: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2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en-US" sz="2600" b="0" i="1" u="none" strike="noStrike" kern="0" cap="none" spc="0" normalizeH="0" baseline="0" noProof="0" dirty="0" smtClean="0">
                <a:ln>
                  <a:noFill/>
                </a:ln>
                <a:solidFill>
                  <a:schemeClr val="accent5">
                    <a:lumMod val="75000"/>
                  </a:schemeClr>
                </a:solidFill>
                <a:effectLst/>
                <a:uLnTx/>
                <a:uFillTx/>
                <a:latin typeface="Times New Roman" pitchFamily="18" charset="0"/>
                <a:ea typeface="+mn-ea"/>
                <a:cs typeface="+mn-cs"/>
              </a:rPr>
              <a:t>L</a:t>
            </a:r>
            <a:r>
              <a:rPr kumimoji="0" lang="en-US" sz="2600" b="0" i="1" u="none" strike="noStrike" kern="0" cap="none" spc="0" normalizeH="0" baseline="-25000" noProof="0" dirty="0" smtClean="0">
                <a:ln>
                  <a:noFill/>
                </a:ln>
                <a:solidFill>
                  <a:schemeClr val="accent5">
                    <a:lumMod val="75000"/>
                  </a:schemeClr>
                </a:solidFill>
                <a:effectLst/>
                <a:uLnTx/>
                <a:uFillTx/>
                <a:latin typeface="Times New Roman" pitchFamily="18" charset="0"/>
                <a:ea typeface="+mn-ea"/>
                <a:cs typeface="+mn-cs"/>
              </a:rPr>
              <a:t>o</a:t>
            </a:r>
            <a:r>
              <a:rPr kumimoji="0" lang="en-US" sz="2600" b="0" i="0" u="none" strike="noStrike" kern="0" cap="none" spc="0" normalizeH="0" baseline="0" noProof="0" dirty="0" smtClean="0">
                <a:ln>
                  <a:noFill/>
                </a:ln>
                <a:solidFill>
                  <a:schemeClr val="accent5">
                    <a:lumMod val="75000"/>
                  </a:schemeClr>
                </a:solidFill>
                <a:effectLst/>
                <a:uLnTx/>
                <a:uFillTx/>
                <a:latin typeface="Times New Roman" pitchFamily="18" charset="0"/>
                <a:ea typeface="+mn-ea"/>
                <a:cs typeface="+mn-cs"/>
              </a:rPr>
              <a:t>(</a:t>
            </a:r>
            <a:r>
              <a:rPr kumimoji="0" lang="en-US" sz="2600" b="0" i="1" u="none" strike="noStrike" kern="0" cap="none" spc="0" normalizeH="0" baseline="0" noProof="0" dirty="0" smtClean="0">
                <a:ln>
                  <a:noFill/>
                </a:ln>
                <a:solidFill>
                  <a:schemeClr val="accent5">
                    <a:lumMod val="75000"/>
                  </a:schemeClr>
                </a:solidFill>
                <a:effectLst/>
                <a:uLnTx/>
                <a:uFillTx/>
                <a:latin typeface="Times New Roman" pitchFamily="18" charset="0"/>
                <a:ea typeface="+mn-ea"/>
                <a:cs typeface="+mn-cs"/>
              </a:rPr>
              <a:t>r</a:t>
            </a:r>
            <a:r>
              <a:rPr kumimoji="0" lang="en-US" sz="2600" b="0" i="0" u="none" strike="noStrike" kern="0" cap="none" spc="0" normalizeH="0" baseline="0" noProof="0" dirty="0" smtClean="0">
                <a:ln>
                  <a:noFill/>
                </a:ln>
                <a:solidFill>
                  <a:schemeClr val="accent5">
                    <a:lumMod val="75000"/>
                  </a:schemeClr>
                </a:solidFill>
                <a:effectLst/>
                <a:uLnTx/>
                <a:uFillTx/>
                <a:latin typeface="Times New Roman" pitchFamily="18" charset="0"/>
                <a:ea typeface="+mn-ea"/>
                <a:cs typeface="+mn-cs"/>
              </a:rPr>
              <a:t>(</a:t>
            </a:r>
            <a:r>
              <a:rPr kumimoji="0" lang="en-US" sz="2600" b="1" i="0" u="none" strike="noStrike" kern="0" cap="none" spc="0" normalizeH="0" baseline="0" noProof="0" dirty="0" err="1" smtClean="0">
                <a:ln>
                  <a:noFill/>
                </a:ln>
                <a:solidFill>
                  <a:schemeClr val="accent5">
                    <a:lumMod val="75000"/>
                  </a:schemeClr>
                </a:solidFill>
                <a:effectLst/>
                <a:uLnTx/>
                <a:uFillTx/>
                <a:latin typeface="Times New Roman" pitchFamily="18" charset="0"/>
                <a:ea typeface="+mn-ea"/>
                <a:cs typeface="+mn-cs"/>
              </a:rPr>
              <a:t>p</a:t>
            </a:r>
            <a:r>
              <a:rPr kumimoji="0" lang="en-US" sz="2600" b="0" i="0" u="none" strike="noStrike" kern="0" cap="none" spc="0" normalizeH="0" baseline="0" noProof="0" dirty="0" err="1" smtClean="0">
                <a:ln>
                  <a:noFill/>
                </a:ln>
                <a:solidFill>
                  <a:schemeClr val="accent5">
                    <a:lumMod val="75000"/>
                  </a:schemeClr>
                </a:solidFill>
                <a:effectLst/>
                <a:uLnTx/>
                <a:uFillTx/>
                <a:latin typeface="Times New Roman" pitchFamily="18" charset="0"/>
                <a:ea typeface="+mn-ea"/>
                <a:cs typeface="+mn-cs"/>
              </a:rPr>
              <a:t>,</a:t>
            </a:r>
            <a:r>
              <a:rPr kumimoji="0" lang="en-US" sz="2600" b="0" i="0" u="none" strike="noStrike" kern="0" cap="none" spc="0" normalizeH="0" baseline="0" noProof="0" dirty="0" err="1" smtClean="0">
                <a:ln>
                  <a:noFill/>
                </a:ln>
                <a:solidFill>
                  <a:schemeClr val="accent5">
                    <a:lumMod val="75000"/>
                  </a:schemeClr>
                </a:solidFill>
                <a:effectLst/>
                <a:uLnTx/>
                <a:uFillTx/>
                <a:latin typeface="Symbol" pitchFamily="18" charset="2"/>
                <a:ea typeface="+mn-ea"/>
                <a:cs typeface="+mn-cs"/>
              </a:rPr>
              <a:t>w</a:t>
            </a:r>
            <a:r>
              <a:rPr kumimoji="0" lang="en-US" sz="2600" b="0" i="1" u="none" strike="noStrike" kern="0" cap="none" spc="0" normalizeH="0" baseline="-25000" noProof="0" dirty="0" err="1" smtClean="0">
                <a:ln>
                  <a:noFill/>
                </a:ln>
                <a:solidFill>
                  <a:schemeClr val="accent5">
                    <a:lumMod val="75000"/>
                  </a:schemeClr>
                </a:solidFill>
                <a:effectLst/>
                <a:uLnTx/>
                <a:uFillTx/>
                <a:latin typeface="Times New Roman" pitchFamily="18" charset="0"/>
                <a:ea typeface="+mn-ea"/>
                <a:cs typeface="+mn-cs"/>
              </a:rPr>
              <a:t>i</a:t>
            </a:r>
            <a:r>
              <a:rPr kumimoji="0" lang="en-US" sz="2600" b="0" i="0" u="none" strike="noStrike" kern="0" cap="none" spc="0" normalizeH="0" baseline="0" noProof="0" dirty="0" smtClean="0">
                <a:ln>
                  <a:noFill/>
                </a:ln>
                <a:solidFill>
                  <a:schemeClr val="accent5">
                    <a:lumMod val="75000"/>
                  </a:schemeClr>
                </a:solidFill>
                <a:effectLst/>
                <a:uLnTx/>
                <a:uFillTx/>
                <a:latin typeface="Times New Roman" pitchFamily="18" charset="0"/>
                <a:ea typeface="+mn-ea"/>
                <a:cs typeface="+mn-cs"/>
              </a:rPr>
              <a:t>),−</a:t>
            </a:r>
            <a:r>
              <a:rPr kumimoji="0" lang="en-US" sz="2600" b="0" i="0" u="none" strike="noStrike" kern="0" cap="none" spc="0" normalizeH="0" baseline="0" noProof="0" dirty="0" err="1" smtClean="0">
                <a:ln>
                  <a:noFill/>
                </a:ln>
                <a:solidFill>
                  <a:schemeClr val="accent5">
                    <a:lumMod val="75000"/>
                  </a:schemeClr>
                </a:solidFill>
                <a:effectLst/>
                <a:uLnTx/>
                <a:uFillTx/>
                <a:latin typeface="Symbol" pitchFamily="18" charset="2"/>
                <a:ea typeface="+mn-ea"/>
                <a:cs typeface="+mn-cs"/>
              </a:rPr>
              <a:t>w</a:t>
            </a:r>
            <a:r>
              <a:rPr kumimoji="0" lang="en-US" sz="2600" b="0" i="1" u="none" strike="noStrike" kern="0" cap="none" spc="0" normalizeH="0" baseline="-25000" noProof="0" dirty="0" err="1" smtClean="0">
                <a:ln>
                  <a:noFill/>
                </a:ln>
                <a:solidFill>
                  <a:schemeClr val="accent5">
                    <a:lumMod val="75000"/>
                  </a:schemeClr>
                </a:solidFill>
                <a:effectLst/>
                <a:uLnTx/>
                <a:uFillTx/>
                <a:latin typeface="Times New Roman" pitchFamily="18" charset="0"/>
                <a:ea typeface="+mn-ea"/>
                <a:cs typeface="+mn-cs"/>
              </a:rPr>
              <a:t>i</a:t>
            </a:r>
            <a:r>
              <a:rPr kumimoji="0" lang="en-US" sz="2600" b="0" i="0" u="none" strike="noStrike" kern="0" cap="none" spc="0" normalizeH="0" baseline="0" noProof="0" dirty="0" smtClean="0">
                <a:ln>
                  <a:noFill/>
                </a:ln>
                <a:solidFill>
                  <a:schemeClr val="accent5">
                    <a:lumMod val="75000"/>
                  </a:schemeClr>
                </a:solidFill>
                <a:effectLst/>
                <a:uLnTx/>
                <a:uFillTx/>
                <a:latin typeface="Times New Roman" pitchFamily="18" charset="0"/>
                <a:ea typeface="+mn-ea"/>
                <a:cs typeface="+mn-cs"/>
              </a:rPr>
              <a:t>) </a:t>
            </a:r>
            <a:r>
              <a:rPr kumimoji="0" lang="en-US" sz="2600" b="0" i="0" u="none" strike="noStrike" kern="0" cap="none" spc="0" normalizeH="0" baseline="0" noProof="0" dirty="0" smtClean="0">
                <a:ln>
                  <a:noFill/>
                </a:ln>
                <a:solidFill>
                  <a:schemeClr val="tx1"/>
                </a:solidFill>
                <a:effectLst/>
                <a:uLnTx/>
                <a:uFillTx/>
                <a:latin typeface="Times New Roman" pitchFamily="18" charset="0"/>
                <a:ea typeface="+mn-ea"/>
                <a:cs typeface="+mn-cs"/>
              </a:rPr>
              <a:t>BRDF</a:t>
            </a:r>
            <a:r>
              <a:rPr kumimoji="0" lang="en-US" sz="2600" b="0" i="1" u="none" strike="noStrike" kern="0" cap="none" spc="0" normalizeH="0" baseline="0" noProof="0" dirty="0" smtClean="0">
                <a:ln>
                  <a:noFill/>
                </a:ln>
                <a:solidFill>
                  <a:schemeClr val="tx1"/>
                </a:solidFill>
                <a:effectLst/>
                <a:uLnTx/>
                <a:uFillTx/>
                <a:latin typeface="Times New Roman" pitchFamily="18" charset="0"/>
                <a:ea typeface="+mn-ea"/>
                <a:cs typeface="+mn-cs"/>
              </a:rPr>
              <a:t> </a:t>
            </a:r>
            <a:r>
              <a:rPr kumimoji="0" lang="en-US" sz="2600" b="0" i="0" u="none" strike="noStrike" kern="0" cap="none" spc="0" normalizeH="0" baseline="0" noProof="0" dirty="0" smtClean="0">
                <a:ln>
                  <a:noFill/>
                </a:ln>
                <a:solidFill>
                  <a:schemeClr val="tx1"/>
                </a:solidFill>
                <a:effectLst/>
                <a:uLnTx/>
                <a:uFillTx/>
                <a:latin typeface="Times New Roman" pitchFamily="18" charset="0"/>
                <a:ea typeface="+mn-ea"/>
                <a:cs typeface="+mn-cs"/>
              </a:rPr>
              <a:t>(</a:t>
            </a:r>
            <a:r>
              <a:rPr kumimoji="0" lang="en-US" sz="2600" b="1" i="0" u="none" strike="noStrike" kern="0" cap="none" spc="0" normalizeH="0" baseline="0" noProof="0" dirty="0" smtClean="0">
                <a:ln>
                  <a:noFill/>
                </a:ln>
                <a:effectLst/>
                <a:uLnTx/>
                <a:uFillTx/>
                <a:latin typeface="Times New Roman" pitchFamily="18" charset="0"/>
                <a:ea typeface="+mn-ea"/>
                <a:cs typeface="+mn-cs"/>
              </a:rPr>
              <a:t>p</a:t>
            </a:r>
            <a:r>
              <a:rPr kumimoji="0" lang="en-US" sz="2600" b="0" i="0" u="none" strike="noStrike" kern="0" cap="none" spc="0" normalizeH="0" baseline="0" noProof="0" dirty="0" smtClean="0">
                <a:ln>
                  <a:noFill/>
                </a:ln>
                <a:effectLst/>
                <a:uLnTx/>
                <a:uFillTx/>
                <a:latin typeface="Times New Roman" pitchFamily="18" charset="0"/>
                <a:ea typeface="+mn-ea"/>
                <a:cs typeface="+mn-cs"/>
              </a:rPr>
              <a:t>, </a:t>
            </a:r>
            <a:r>
              <a:rPr kumimoji="0" lang="en-US" sz="2600" b="0" i="0" u="none" strike="noStrike" kern="0" cap="none" spc="0" normalizeH="0" baseline="0" noProof="0" dirty="0" err="1" smtClean="0">
                <a:ln>
                  <a:noFill/>
                </a:ln>
                <a:solidFill>
                  <a:srgbClr val="00B050"/>
                </a:solidFill>
                <a:effectLst/>
                <a:uLnTx/>
                <a:uFillTx/>
                <a:latin typeface="Symbol" pitchFamily="18" charset="2"/>
                <a:ea typeface="+mn-ea"/>
                <a:cs typeface="+mn-cs"/>
              </a:rPr>
              <a:t>w</a:t>
            </a:r>
            <a:r>
              <a:rPr kumimoji="0" lang="en-US" sz="2600" b="0" i="1" u="none" strike="noStrike" kern="0" cap="none" spc="0" normalizeH="0" baseline="-25000" noProof="0" dirty="0" err="1" smtClean="0">
                <a:ln>
                  <a:noFill/>
                </a:ln>
                <a:solidFill>
                  <a:srgbClr val="00B050"/>
                </a:solidFill>
                <a:effectLst/>
                <a:uLnTx/>
                <a:uFillTx/>
                <a:latin typeface="Times New Roman" pitchFamily="18" charset="0"/>
                <a:ea typeface="+mn-ea"/>
                <a:cs typeface="+mn-cs"/>
              </a:rPr>
              <a:t>i</a:t>
            </a:r>
            <a:r>
              <a:rPr kumimoji="0" lang="en-US" sz="2600" b="0" i="0" u="none" strike="noStrike" kern="0" cap="none" spc="0" normalizeH="0" baseline="0" noProof="0" dirty="0" smtClean="0">
                <a:ln>
                  <a:noFill/>
                </a:ln>
                <a:solidFill>
                  <a:schemeClr val="tx1"/>
                </a:solidFill>
                <a:effectLst/>
                <a:uLnTx/>
                <a:uFillTx/>
                <a:latin typeface="Symbol" pitchFamily="18" charset="2"/>
                <a:ea typeface="+mn-ea"/>
                <a:cs typeface="+mn-cs"/>
              </a:rPr>
              <a:t>, </a:t>
            </a:r>
            <a:r>
              <a:rPr kumimoji="0" lang="en-US" sz="2600" b="0" i="0" u="none" strike="noStrike" kern="0" cap="none" spc="0" normalizeH="0" baseline="0" noProof="0" dirty="0" err="1" smtClean="0">
                <a:ln>
                  <a:noFill/>
                </a:ln>
                <a:solidFill>
                  <a:srgbClr val="FFC000"/>
                </a:solidFill>
                <a:effectLst/>
                <a:uLnTx/>
                <a:uFillTx/>
                <a:latin typeface="Symbol" pitchFamily="18" charset="2"/>
                <a:ea typeface="+mn-ea"/>
                <a:cs typeface="+mn-cs"/>
              </a:rPr>
              <a:t>w</a:t>
            </a:r>
            <a:r>
              <a:rPr kumimoji="0" lang="en-US" sz="2600" b="0" i="1" u="none" strike="noStrike" kern="0" cap="none" spc="0" normalizeH="0" baseline="-25000" noProof="0" dirty="0" err="1" smtClean="0">
                <a:ln>
                  <a:noFill/>
                </a:ln>
                <a:solidFill>
                  <a:srgbClr val="FFC000"/>
                </a:solidFill>
                <a:effectLst/>
                <a:uLnTx/>
                <a:uFillTx/>
                <a:latin typeface="Times New Roman" pitchFamily="18" charset="0"/>
                <a:ea typeface="+mn-ea"/>
                <a:cs typeface="+mn-cs"/>
              </a:rPr>
              <a:t>o</a:t>
            </a:r>
            <a:r>
              <a:rPr kumimoji="0" lang="en-US" sz="2600" b="0" i="0" u="none" strike="noStrike" kern="0" cap="none" spc="0" normalizeH="0" baseline="0" noProof="0" dirty="0" smtClean="0">
                <a:ln>
                  <a:noFill/>
                </a:ln>
                <a:solidFill>
                  <a:schemeClr val="tx1"/>
                </a:solidFill>
                <a:effectLst/>
                <a:uLnTx/>
                <a:uFillTx/>
                <a:latin typeface="Times New Roman" pitchFamily="18" charset="0"/>
                <a:ea typeface="+mn-ea"/>
                <a:cs typeface="+mn-cs"/>
              </a:rPr>
              <a:t>) </a:t>
            </a:r>
            <a:r>
              <a:rPr kumimoji="0" lang="en-US" sz="2600" b="0" i="0" u="none" strike="noStrike" kern="0" cap="none" spc="0" normalizeH="0" baseline="0" noProof="0" dirty="0" err="1" smtClean="0">
                <a:ln>
                  <a:noFill/>
                </a:ln>
                <a:solidFill>
                  <a:srgbClr val="00B050"/>
                </a:solidFill>
                <a:effectLst/>
                <a:uLnTx/>
                <a:uFillTx/>
                <a:latin typeface="Times New Roman" pitchFamily="18" charset="0"/>
                <a:ea typeface="+mn-ea"/>
                <a:cs typeface="+mn-cs"/>
              </a:rPr>
              <a:t>cos</a:t>
            </a:r>
            <a:r>
              <a:rPr kumimoji="0" lang="en-US" sz="2600" b="0" i="1" u="none" strike="noStrike" kern="0" cap="none" spc="0" normalizeH="0" baseline="0" noProof="0" dirty="0" err="1" smtClean="0">
                <a:ln>
                  <a:noFill/>
                </a:ln>
                <a:solidFill>
                  <a:srgbClr val="00B050"/>
                </a:solidFill>
                <a:effectLst/>
                <a:uLnTx/>
                <a:uFillTx/>
                <a:latin typeface="Symbol" pitchFamily="18" charset="2"/>
                <a:ea typeface="+mn-ea"/>
                <a:cs typeface="+mn-cs"/>
              </a:rPr>
              <a:t>q</a:t>
            </a:r>
            <a:r>
              <a:rPr kumimoji="0" lang="en-US" sz="2600" b="0" i="1" u="none" strike="noStrike" kern="0" cap="none" spc="0" normalizeH="0" baseline="-25000" noProof="0" dirty="0" err="1" smtClean="0">
                <a:ln>
                  <a:noFill/>
                </a:ln>
                <a:solidFill>
                  <a:srgbClr val="00B050"/>
                </a:solidFill>
                <a:effectLst/>
                <a:uLnTx/>
                <a:uFillTx/>
                <a:latin typeface="Times New Roman" pitchFamily="18" charset="0"/>
                <a:ea typeface="+mn-ea"/>
                <a:cs typeface="+mn-cs"/>
              </a:rPr>
              <a:t>i</a:t>
            </a:r>
            <a:r>
              <a:rPr kumimoji="0" lang="en-US" sz="2600" b="0" i="1" u="none" strike="noStrike" kern="0" cap="none" spc="0" normalizeH="0" baseline="-25000" noProof="0" dirty="0" smtClean="0">
                <a:ln>
                  <a:noFill/>
                </a:ln>
                <a:solidFill>
                  <a:srgbClr val="00B050"/>
                </a:solidFill>
                <a:effectLst/>
                <a:uLnTx/>
                <a:uFillTx/>
                <a:latin typeface="Times New Roman" pitchFamily="18" charset="0"/>
                <a:ea typeface="+mn-ea"/>
                <a:cs typeface="+mn-cs"/>
              </a:rPr>
              <a:t>  </a:t>
            </a:r>
            <a:r>
              <a:rPr kumimoji="0" lang="en-US" sz="2600" b="0" i="0" u="none" strike="noStrike" kern="0" cap="none" spc="0" normalizeH="0" baseline="0" noProof="0" dirty="0" err="1" smtClean="0">
                <a:ln>
                  <a:noFill/>
                </a:ln>
                <a:solidFill>
                  <a:srgbClr val="00B050"/>
                </a:solidFill>
                <a:effectLst/>
                <a:uLnTx/>
                <a:uFillTx/>
                <a:latin typeface="Times New Roman" pitchFamily="18" charset="0"/>
                <a:ea typeface="+mn-ea"/>
                <a:cs typeface="+mn-cs"/>
              </a:rPr>
              <a:t>d</a:t>
            </a:r>
            <a:r>
              <a:rPr kumimoji="0" lang="en-US" sz="2600" b="0" i="1" u="none" strike="noStrike" kern="0" cap="none" spc="0" normalizeH="0" baseline="0" noProof="0" dirty="0" err="1" smtClean="0">
                <a:ln>
                  <a:noFill/>
                </a:ln>
                <a:solidFill>
                  <a:srgbClr val="00B050"/>
                </a:solidFill>
                <a:effectLst/>
                <a:uLnTx/>
                <a:uFillTx/>
                <a:latin typeface="Symbol" pitchFamily="18" charset="2"/>
                <a:ea typeface="+mn-ea"/>
                <a:cs typeface="+mn-cs"/>
              </a:rPr>
              <a:t>w</a:t>
            </a:r>
            <a:r>
              <a:rPr kumimoji="0" lang="en-US" sz="2600" b="0" i="1" u="none" strike="noStrike" kern="0" cap="none" spc="0" normalizeH="0" baseline="-25000" noProof="0" dirty="0" err="1" smtClean="0">
                <a:ln>
                  <a:noFill/>
                </a:ln>
                <a:solidFill>
                  <a:srgbClr val="00B050"/>
                </a:solidFill>
                <a:effectLst/>
                <a:uLnTx/>
                <a:uFillTx/>
                <a:latin typeface="Times New Roman" pitchFamily="18" charset="0"/>
                <a:ea typeface="+mn-ea"/>
                <a:cs typeface="+mn-cs"/>
              </a:rPr>
              <a:t>i</a:t>
            </a:r>
            <a:endParaRPr kumimoji="0" lang="en-US" sz="2600" b="0" i="1" u="none" strike="noStrike" kern="0" cap="none" spc="0" normalizeH="0" baseline="-25000" noProof="0" dirty="0" smtClean="0">
              <a:ln>
                <a:noFill/>
              </a:ln>
              <a:solidFill>
                <a:srgbClr val="00B05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9900"/>
              </a:buClr>
              <a:buSzTx/>
              <a:buFont typeface="Times" charset="0"/>
              <a:buNone/>
              <a:tabLst/>
              <a:defRPr/>
            </a:pPr>
            <a:endParaRPr kumimoji="0" lang="en-US" sz="2800" b="0" i="1" u="none" strike="noStrike" kern="0" cap="none" spc="0" normalizeH="0" baseline="-25000" noProof="0" dirty="0" smtClean="0">
              <a:ln>
                <a:noFill/>
              </a:ln>
              <a:solidFill>
                <a:srgbClr val="00B05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9900"/>
              </a:buClr>
              <a:buSzTx/>
              <a:buFont typeface="Times" charset="0"/>
              <a:buNone/>
              <a:tabLst/>
              <a:defRPr/>
            </a:pPr>
            <a:endParaRPr kumimoji="0" lang="en-US" sz="2800" b="0" i="1" u="none" strike="noStrike" kern="0" cap="none" spc="0" normalizeH="0" baseline="-25000" noProof="0" dirty="0" smtClean="0">
              <a:ln>
                <a:noFill/>
              </a:ln>
              <a:solidFill>
                <a:srgbClr val="00B050"/>
              </a:solidFill>
              <a:effectLst/>
              <a:uLnTx/>
              <a:uFillTx/>
              <a:latin typeface="Times New Roman" pitchFamily="18"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9900"/>
              </a:buClr>
              <a:buSzTx/>
              <a:buFont typeface="Times" charset="0"/>
              <a:buChar char="•"/>
              <a:tabLst/>
              <a:defRPr/>
            </a:pPr>
            <a:endParaRPr kumimoji="0" lang="cs-CZ" sz="3100" b="0" i="0" u="none" strike="noStrike" kern="0" cap="none" spc="0" normalizeH="0" baseline="-25000" noProof="0" dirty="0" smtClean="0">
              <a:ln>
                <a:noFill/>
              </a:ln>
              <a:solidFill>
                <a:schemeClr val="tx1"/>
              </a:solidFill>
              <a:effectLst/>
              <a:uLnTx/>
              <a:uFillTx/>
              <a:latin typeface="+mn-lt"/>
              <a:ea typeface="+mn-ea"/>
              <a:cs typeface="+mn-cs"/>
            </a:endParaRPr>
          </a:p>
        </p:txBody>
      </p:sp>
      <p:sp>
        <p:nvSpPr>
          <p:cNvPr id="19"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20"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849923" name="Rectangle 3"/>
          <p:cNvSpPr>
            <a:spLocks noGrp="1" noChangeArrowheads="1"/>
          </p:cNvSpPr>
          <p:nvPr>
            <p:ph type="title"/>
          </p:nvPr>
        </p:nvSpPr>
        <p:spPr/>
        <p:txBody>
          <a:bodyPr/>
          <a:lstStyle/>
          <a:p>
            <a:pPr eaLnBrk="1" hangingPunct="1">
              <a:defRPr/>
            </a:pPr>
            <a:r>
              <a:rPr lang="en-US" dirty="0" smtClean="0"/>
              <a:t>Applying MC to rendering</a:t>
            </a:r>
            <a:endParaRPr lang="cs-CZ" dirty="0" smtClean="0"/>
          </a:p>
        </p:txBody>
      </p:sp>
      <p:sp>
        <p:nvSpPr>
          <p:cNvPr id="23561" name="Oval 12"/>
          <p:cNvSpPr>
            <a:spLocks noChangeArrowheads="1"/>
          </p:cNvSpPr>
          <p:nvPr/>
        </p:nvSpPr>
        <p:spPr bwMode="auto">
          <a:xfrm>
            <a:off x="8442325" y="5191125"/>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849934" name="Rectangle 14"/>
          <p:cNvSpPr>
            <a:spLocks noChangeArrowheads="1"/>
          </p:cNvSpPr>
          <p:nvPr/>
        </p:nvSpPr>
        <p:spPr bwMode="auto">
          <a:xfrm>
            <a:off x="8561388" y="5257800"/>
            <a:ext cx="4984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36" name="Slide Number Placeholder 2"/>
          <p:cNvSpPr txBox="1">
            <a:spLocks/>
          </p:cNvSpPr>
          <p:nvPr/>
        </p:nvSpPr>
        <p:spPr>
          <a:xfrm>
            <a:off x="7010400" y="6477000"/>
            <a:ext cx="2133600" cy="381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069EF-2218-4AB1-8D37-562BB864C219}" type="slidenum">
              <a:rPr kumimoji="0" lang="en-US" sz="18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38" name="Rectangle 10"/>
          <p:cNvSpPr>
            <a:spLocks noChangeArrowheads="1"/>
          </p:cNvSpPr>
          <p:nvPr/>
        </p:nvSpPr>
        <p:spPr bwMode="auto">
          <a:xfrm>
            <a:off x="5418138" y="6273800"/>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39" name="Oval 20"/>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
        <p:nvSpPr>
          <p:cNvPr id="56" name="Line 23"/>
          <p:cNvSpPr>
            <a:spLocks noChangeShapeType="1"/>
          </p:cNvSpPr>
          <p:nvPr/>
        </p:nvSpPr>
        <p:spPr bwMode="auto">
          <a:xfrm flipH="1" flipV="1">
            <a:off x="2411413" y="4146550"/>
            <a:ext cx="3227387" cy="2025650"/>
          </a:xfrm>
          <a:prstGeom prst="line">
            <a:avLst/>
          </a:prstGeom>
          <a:noFill/>
          <a:ln w="38100">
            <a:solidFill>
              <a:srgbClr val="FFC000"/>
            </a:solidFill>
            <a:round/>
            <a:headEnd/>
            <a:tailEnd type="triangle" w="med" len="med"/>
          </a:ln>
        </p:spPr>
        <p:txBody>
          <a:bodyPr/>
          <a:lstStyle/>
          <a:p>
            <a:endParaRPr lang="en-US"/>
          </a:p>
        </p:txBody>
      </p:sp>
      <p:sp>
        <p:nvSpPr>
          <p:cNvPr id="59" name="AutoShape 17"/>
          <p:cNvSpPr>
            <a:spLocks/>
          </p:cNvSpPr>
          <p:nvPr/>
        </p:nvSpPr>
        <p:spPr bwMode="auto">
          <a:xfrm rot="16200000">
            <a:off x="5803106" y="-697706"/>
            <a:ext cx="204788" cy="5257800"/>
          </a:xfrm>
          <a:prstGeom prst="leftBrace">
            <a:avLst>
              <a:gd name="adj1" fmla="val 41408"/>
              <a:gd name="adj2" fmla="val 50074"/>
            </a:avLst>
          </a:prstGeom>
          <a:noFill/>
          <a:ln w="28575">
            <a:solidFill>
              <a:schemeClr val="tx1"/>
            </a:solidFill>
            <a:round/>
            <a:headEnd/>
            <a:tailEnd/>
          </a:ln>
        </p:spPr>
        <p:txBody>
          <a:bodyPr wrap="none" anchor="ctr"/>
          <a:lstStyle/>
          <a:p>
            <a:endParaRPr lang="cs-CZ"/>
          </a:p>
        </p:txBody>
      </p:sp>
      <p:sp>
        <p:nvSpPr>
          <p:cNvPr id="60" name="Text Box 18"/>
          <p:cNvSpPr txBox="1">
            <a:spLocks noChangeArrowheads="1"/>
          </p:cNvSpPr>
          <p:nvPr/>
        </p:nvSpPr>
        <p:spPr bwMode="auto">
          <a:xfrm>
            <a:off x="4800600" y="2057400"/>
            <a:ext cx="2111475" cy="461665"/>
          </a:xfrm>
          <a:prstGeom prst="rect">
            <a:avLst/>
          </a:prstGeom>
          <a:noFill/>
          <a:ln w="9525">
            <a:noFill/>
            <a:miter lim="800000"/>
            <a:headEnd/>
            <a:tailEnd/>
          </a:ln>
        </p:spPr>
        <p:txBody>
          <a:bodyPr wrap="none">
            <a:spAutoFit/>
          </a:bodyPr>
          <a:lstStyle/>
          <a:p>
            <a:pPr algn="ctr"/>
            <a:r>
              <a:rPr lang="en-US" sz="2400" dirty="0" smtClean="0"/>
              <a:t>integrand </a:t>
            </a:r>
            <a:r>
              <a:rPr lang="en-US" sz="2400" i="1" dirty="0" smtClean="0"/>
              <a:t>f</a:t>
            </a:r>
            <a:r>
              <a:rPr lang="en-US" sz="2400" dirty="0" smtClean="0"/>
              <a:t>(</a:t>
            </a:r>
            <a:r>
              <a:rPr lang="en-US" sz="2400" dirty="0" err="1" smtClean="0">
                <a:latin typeface="Symbol" pitchFamily="18" charset="2"/>
              </a:rPr>
              <a:t>w</a:t>
            </a:r>
            <a:r>
              <a:rPr lang="en-US" sz="2400" i="1" baseline="-25000" dirty="0" err="1" smtClean="0">
                <a:latin typeface="Times New Roman" pitchFamily="18" charset="0"/>
              </a:rPr>
              <a:t>i</a:t>
            </a:r>
            <a:r>
              <a:rPr lang="en-US" sz="2400" dirty="0" smtClean="0"/>
              <a:t>)</a:t>
            </a:r>
            <a:endParaRPr lang="cs-CZ" sz="2400" dirty="0"/>
          </a:p>
        </p:txBody>
      </p:sp>
      <p:pic>
        <p:nvPicPr>
          <p:cNvPr id="61" name="Picture 9" descr="camera"/>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216025" y="3090863"/>
            <a:ext cx="1504950" cy="1550987"/>
          </a:xfrm>
          <a:prstGeom prst="rect">
            <a:avLst/>
          </a:prstGeom>
          <a:noFill/>
          <a:ln w="9525">
            <a:noFill/>
            <a:miter lim="800000"/>
            <a:headEnd/>
            <a:tailEnd/>
          </a:ln>
        </p:spPr>
      </p:pic>
      <p:sp>
        <p:nvSpPr>
          <p:cNvPr id="64" name="Line 12"/>
          <p:cNvSpPr>
            <a:spLocks noChangeShapeType="1"/>
          </p:cNvSpPr>
          <p:nvPr/>
        </p:nvSpPr>
        <p:spPr bwMode="auto">
          <a:xfrm flipH="1">
            <a:off x="5619750" y="5300663"/>
            <a:ext cx="2933700" cy="847725"/>
          </a:xfrm>
          <a:prstGeom prst="line">
            <a:avLst/>
          </a:prstGeom>
          <a:noFill/>
          <a:ln w="28575">
            <a:solidFill>
              <a:srgbClr val="FFFFCC"/>
            </a:solidFill>
            <a:round/>
            <a:headEnd type="none" w="med" len="med"/>
            <a:tailEnd type="none" w="med" len="med"/>
          </a:ln>
        </p:spPr>
        <p:txBody>
          <a:bodyPr lIns="0" tIns="0" rIns="0" bIns="0" anchor="ctr">
            <a:spAutoFit/>
          </a:bodyPr>
          <a:lstStyle/>
          <a:p>
            <a:endParaRPr lang="en-US"/>
          </a:p>
        </p:txBody>
      </p:sp>
      <p:sp>
        <p:nvSpPr>
          <p:cNvPr id="65" name="TextovéPole 64"/>
          <p:cNvSpPr txBox="1"/>
          <p:nvPr/>
        </p:nvSpPr>
        <p:spPr>
          <a:xfrm>
            <a:off x="4267200" y="4611469"/>
            <a:ext cx="4076757" cy="646331"/>
          </a:xfrm>
          <a:prstGeom prst="rect">
            <a:avLst/>
          </a:prstGeom>
          <a:noFill/>
        </p:spPr>
        <p:txBody>
          <a:bodyPr wrap="none" rtlCol="0">
            <a:spAutoFit/>
          </a:bodyPr>
          <a:lstStyle/>
          <a:p>
            <a:r>
              <a:rPr lang="en-US" dirty="0" smtClean="0"/>
              <a:t>random sample </a:t>
            </a:r>
            <a:r>
              <a:rPr lang="en-US" dirty="0" smtClean="0">
                <a:sym typeface="Symbol"/>
              </a:rPr>
              <a:t></a:t>
            </a:r>
            <a:endParaRPr lang="en-US" dirty="0" smtClean="0"/>
          </a:p>
          <a:p>
            <a:r>
              <a:rPr lang="en-US" dirty="0" smtClean="0"/>
              <a:t>	cast a ray in </a:t>
            </a:r>
            <a:r>
              <a:rPr lang="en-US" dirty="0" smtClean="0"/>
              <a:t>a random </a:t>
            </a:r>
            <a:r>
              <a:rPr lang="en-US" dirty="0" smtClean="0"/>
              <a:t>direction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1000"/>
                                        <p:tgtEl>
                                          <p:spTgt spid="6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3561"/>
                                        </p:tgtEl>
                                        <p:attrNameLst>
                                          <p:attrName>style.visibility</p:attrName>
                                        </p:attrNameLst>
                                      </p:cBhvr>
                                      <p:to>
                                        <p:strVal val="visible"/>
                                      </p:to>
                                    </p:set>
                                    <p:animEffect transition="in" filter="fade">
                                      <p:cBhvr>
                                        <p:cTn id="15" dur="500"/>
                                        <p:tgtEl>
                                          <p:spTgt spid="235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49934"/>
                                        </p:tgtEl>
                                        <p:attrNameLst>
                                          <p:attrName>style.visibility</p:attrName>
                                        </p:attrNameLst>
                                      </p:cBhvr>
                                      <p:to>
                                        <p:strVal val="visible"/>
                                      </p:to>
                                    </p:set>
                                    <p:animEffect transition="in" filter="fade">
                                      <p:cBhvr>
                                        <p:cTn id="18" dur="500"/>
                                        <p:tgtEl>
                                          <p:spTgt spid="849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849934" grpId="0"/>
      <p:bldP spid="64"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ChangeArrowheads="1"/>
          </p:cNvSpPr>
          <p:nvPr>
            <p:ph type="title"/>
          </p:nvPr>
        </p:nvSpPr>
        <p:spPr/>
        <p:txBody>
          <a:bodyPr/>
          <a:lstStyle/>
          <a:p>
            <a:pPr eaLnBrk="1" hangingPunct="1">
              <a:defRPr/>
            </a:pPr>
            <a:r>
              <a:rPr lang="en-US" dirty="0" smtClean="0"/>
              <a:t>Distribution Ray Tracing</a:t>
            </a:r>
            <a:endParaRPr lang="cs-CZ" dirty="0" smtClean="0"/>
          </a:p>
        </p:txBody>
      </p:sp>
      <p:sp>
        <p:nvSpPr>
          <p:cNvPr id="24579" name="Rectangle 3"/>
          <p:cNvSpPr>
            <a:spLocks noGrp="1" noChangeArrowheads="1"/>
          </p:cNvSpPr>
          <p:nvPr>
            <p:ph type="body" idx="1"/>
          </p:nvPr>
        </p:nvSpPr>
        <p:spPr/>
        <p:txBody>
          <a:bodyPr/>
          <a:lstStyle/>
          <a:p>
            <a:pPr eaLnBrk="1" hangingPunct="1"/>
            <a:r>
              <a:rPr lang="en-US" dirty="0" smtClean="0"/>
              <a:t>Recursive nature – ray tracing</a:t>
            </a:r>
          </a:p>
          <a:p>
            <a:pPr eaLnBrk="1" hangingPunct="1"/>
            <a:r>
              <a:rPr lang="en-US" dirty="0" smtClean="0"/>
              <a:t>Direct illumination separated from indirect</a:t>
            </a:r>
            <a:endParaRPr lang="cs-CZ" dirty="0" smtClean="0"/>
          </a:p>
        </p:txBody>
      </p:sp>
      <p:pic>
        <p:nvPicPr>
          <p:cNvPr id="24581" name="Picture 7" descr="MCj01989940000[1]"/>
          <p:cNvPicPr>
            <a:picLocks noChangeAspect="1" noChangeArrowheads="1"/>
          </p:cNvPicPr>
          <p:nvPr/>
        </p:nvPicPr>
        <p:blipFill>
          <a:blip r:embed="rId3" cstate="print"/>
          <a:srcRect/>
          <a:stretch>
            <a:fillRect/>
          </a:stretch>
        </p:blipFill>
        <p:spPr bwMode="auto">
          <a:xfrm rot="10800000">
            <a:off x="5411788" y="3143250"/>
            <a:ext cx="779462" cy="992188"/>
          </a:xfrm>
          <a:prstGeom prst="rect">
            <a:avLst/>
          </a:prstGeom>
          <a:noFill/>
          <a:ln w="9525">
            <a:noFill/>
            <a:miter lim="800000"/>
            <a:headEnd/>
            <a:tailEnd/>
          </a:ln>
        </p:spPr>
      </p:pic>
      <p:pic>
        <p:nvPicPr>
          <p:cNvPr id="24582" name="Picture 8" descr="camera"/>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1216025" y="3090863"/>
            <a:ext cx="1504950" cy="1550987"/>
          </a:xfrm>
          <a:prstGeom prst="rect">
            <a:avLst/>
          </a:prstGeom>
          <a:noFill/>
          <a:ln w="9525">
            <a:noFill/>
            <a:miter lim="800000"/>
            <a:headEnd/>
            <a:tailEnd/>
          </a:ln>
        </p:spPr>
      </p:pic>
      <p:sp>
        <p:nvSpPr>
          <p:cNvPr id="831497" name="Rectangle 9"/>
          <p:cNvSpPr>
            <a:spLocks noChangeArrowheads="1"/>
          </p:cNvSpPr>
          <p:nvPr/>
        </p:nvSpPr>
        <p:spPr bwMode="auto">
          <a:xfrm>
            <a:off x="5418138" y="6316663"/>
            <a:ext cx="396875" cy="457200"/>
          </a:xfrm>
          <a:prstGeom prst="rect">
            <a:avLst/>
          </a:prstGeom>
          <a:noFill/>
          <a:ln w="9525" algn="ctr">
            <a:noFill/>
            <a:miter lim="800000"/>
            <a:headEnd/>
            <a:tailEnd/>
          </a:ln>
          <a:effectLst/>
        </p:spPr>
        <p:txBody>
          <a:bodyPr wrap="none">
            <a:spAutoFit/>
          </a:bodyPr>
          <a:lstStyle/>
          <a:p>
            <a:pPr eaLnBrk="0" hangingPunct="0">
              <a:spcBef>
                <a:spcPct val="50000"/>
              </a:spcBef>
              <a:buClr>
                <a:schemeClr val="accent1"/>
              </a:buClr>
              <a:buSzPct val="120000"/>
              <a:buFont typeface="Wingdings" pitchFamily="2" charset="2"/>
              <a:buNone/>
              <a:defRPr/>
            </a:pPr>
            <a:r>
              <a:rPr lang="en-US" sz="2400" b="1">
                <a:solidFill>
                  <a:srgbClr val="FFFFFF"/>
                </a:solidFill>
                <a:effectLst>
                  <a:outerShdw blurRad="38100" dist="38100" dir="2700000" algn="tl">
                    <a:srgbClr val="000000"/>
                  </a:outerShdw>
                </a:effectLst>
                <a:latin typeface="Verdana" pitchFamily="34" charset="0"/>
              </a:rPr>
              <a:t>p</a:t>
            </a:r>
            <a:endParaRPr lang="fr-FR" sz="2400" b="1">
              <a:solidFill>
                <a:srgbClr val="FFFFFF"/>
              </a:solidFill>
              <a:effectLst>
                <a:outerShdw blurRad="38100" dist="38100" dir="2700000" algn="tl">
                  <a:srgbClr val="000000"/>
                </a:outerShdw>
              </a:effectLst>
              <a:latin typeface="Verdana" pitchFamily="34" charset="0"/>
            </a:endParaRPr>
          </a:p>
        </p:txBody>
      </p:sp>
      <p:sp>
        <p:nvSpPr>
          <p:cNvPr id="831498" name="Line 10"/>
          <p:cNvSpPr>
            <a:spLocks noChangeShapeType="1"/>
          </p:cNvSpPr>
          <p:nvPr/>
        </p:nvSpPr>
        <p:spPr bwMode="auto">
          <a:xfrm flipH="1">
            <a:off x="5602288" y="4124325"/>
            <a:ext cx="201612" cy="2024063"/>
          </a:xfrm>
          <a:prstGeom prst="line">
            <a:avLst/>
          </a:prstGeom>
          <a:noFill/>
          <a:ln w="28575">
            <a:solidFill>
              <a:srgbClr val="FFCC00"/>
            </a:solidFill>
            <a:round/>
            <a:headEnd/>
            <a:tailEnd type="triangle" w="med" len="med"/>
          </a:ln>
        </p:spPr>
        <p:txBody>
          <a:bodyPr lIns="0" tIns="0" rIns="0" bIns="0" anchor="ctr">
            <a:spAutoFit/>
          </a:bodyPr>
          <a:lstStyle/>
          <a:p>
            <a:endParaRPr lang="en-US"/>
          </a:p>
        </p:txBody>
      </p:sp>
      <p:sp>
        <p:nvSpPr>
          <p:cNvPr id="831500" name="Line 12"/>
          <p:cNvSpPr>
            <a:spLocks noChangeShapeType="1"/>
          </p:cNvSpPr>
          <p:nvPr/>
        </p:nvSpPr>
        <p:spPr bwMode="auto">
          <a:xfrm flipH="1">
            <a:off x="5619750" y="5300663"/>
            <a:ext cx="2933700" cy="847725"/>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831501" name="Line 13"/>
          <p:cNvSpPr>
            <a:spLocks noChangeShapeType="1"/>
          </p:cNvSpPr>
          <p:nvPr/>
        </p:nvSpPr>
        <p:spPr bwMode="auto">
          <a:xfrm flipH="1">
            <a:off x="5602288" y="6148388"/>
            <a:ext cx="2951162" cy="0"/>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nvGrpSpPr>
          <p:cNvPr id="2" name="Group 14"/>
          <p:cNvGrpSpPr>
            <a:grpSpLocks/>
          </p:cNvGrpSpPr>
          <p:nvPr/>
        </p:nvGrpSpPr>
        <p:grpSpPr bwMode="auto">
          <a:xfrm>
            <a:off x="3881438" y="3340100"/>
            <a:ext cx="4672012" cy="2808288"/>
            <a:chOff x="2250" y="1909"/>
            <a:chExt cx="2943" cy="1769"/>
          </a:xfrm>
        </p:grpSpPr>
        <p:sp>
          <p:nvSpPr>
            <p:cNvPr id="24601" name="Line 15"/>
            <p:cNvSpPr>
              <a:spLocks noChangeShapeType="1"/>
            </p:cNvSpPr>
            <p:nvPr/>
          </p:nvSpPr>
          <p:spPr bwMode="auto">
            <a:xfrm flipH="1">
              <a:off x="3334" y="1909"/>
              <a:ext cx="938" cy="1769"/>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24602" name="Line 16"/>
            <p:cNvSpPr>
              <a:spLocks noChangeShapeType="1"/>
            </p:cNvSpPr>
            <p:nvPr/>
          </p:nvSpPr>
          <p:spPr bwMode="auto">
            <a:xfrm flipH="1">
              <a:off x="3345" y="2016"/>
              <a:ext cx="1848" cy="166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24603" name="Line 17"/>
            <p:cNvSpPr>
              <a:spLocks noChangeShapeType="1"/>
            </p:cNvSpPr>
            <p:nvPr/>
          </p:nvSpPr>
          <p:spPr bwMode="auto">
            <a:xfrm flipH="1">
              <a:off x="3345" y="2652"/>
              <a:ext cx="1848"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24604" name="Line 18"/>
            <p:cNvSpPr>
              <a:spLocks noChangeShapeType="1"/>
            </p:cNvSpPr>
            <p:nvPr/>
          </p:nvSpPr>
          <p:spPr bwMode="auto">
            <a:xfrm>
              <a:off x="2250" y="2112"/>
              <a:ext cx="1095" cy="156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grpSp>
        <p:nvGrpSpPr>
          <p:cNvPr id="3" name="Group 19"/>
          <p:cNvGrpSpPr>
            <a:grpSpLocks/>
          </p:cNvGrpSpPr>
          <p:nvPr/>
        </p:nvGrpSpPr>
        <p:grpSpPr bwMode="auto">
          <a:xfrm>
            <a:off x="3233738" y="4519613"/>
            <a:ext cx="2368550" cy="1628775"/>
            <a:chOff x="1842" y="2652"/>
            <a:chExt cx="1492" cy="1026"/>
          </a:xfrm>
        </p:grpSpPr>
        <p:sp>
          <p:nvSpPr>
            <p:cNvPr id="24599" name="Line 20"/>
            <p:cNvSpPr>
              <a:spLocks noChangeShapeType="1"/>
            </p:cNvSpPr>
            <p:nvPr/>
          </p:nvSpPr>
          <p:spPr bwMode="auto">
            <a:xfrm>
              <a:off x="1914" y="2652"/>
              <a:ext cx="1420" cy="1026"/>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sp>
          <p:nvSpPr>
            <p:cNvPr id="24600" name="Line 21"/>
            <p:cNvSpPr>
              <a:spLocks noChangeShapeType="1"/>
            </p:cNvSpPr>
            <p:nvPr/>
          </p:nvSpPr>
          <p:spPr bwMode="auto">
            <a:xfrm>
              <a:off x="1842" y="3426"/>
              <a:ext cx="1492" cy="252"/>
            </a:xfrm>
            <a:prstGeom prst="line">
              <a:avLst/>
            </a:prstGeom>
            <a:noFill/>
            <a:ln w="28575">
              <a:solidFill>
                <a:srgbClr val="FFFFCC"/>
              </a:solidFill>
              <a:round/>
              <a:headEnd/>
              <a:tailEnd type="triangle" w="med" len="med"/>
            </a:ln>
          </p:spPr>
          <p:txBody>
            <a:bodyPr lIns="0" tIns="0" rIns="0" bIns="0" anchor="ctr">
              <a:spAutoFit/>
            </a:bodyPr>
            <a:lstStyle/>
            <a:p>
              <a:endParaRPr lang="en-US"/>
            </a:p>
          </p:txBody>
        </p:sp>
      </p:grpSp>
      <p:sp>
        <p:nvSpPr>
          <p:cNvPr id="831510" name="Line 22"/>
          <p:cNvSpPr>
            <a:spLocks noChangeShapeType="1"/>
          </p:cNvSpPr>
          <p:nvPr/>
        </p:nvSpPr>
        <p:spPr bwMode="auto">
          <a:xfrm flipH="1" flipV="1">
            <a:off x="2398713" y="4127500"/>
            <a:ext cx="3227387" cy="2025650"/>
          </a:xfrm>
          <a:prstGeom prst="line">
            <a:avLst/>
          </a:prstGeom>
          <a:noFill/>
          <a:ln w="38100">
            <a:solidFill>
              <a:srgbClr val="FFC000"/>
            </a:solidFill>
            <a:round/>
            <a:headEnd/>
            <a:tailEnd/>
          </a:ln>
        </p:spPr>
        <p:txBody>
          <a:bodyPr/>
          <a:lstStyle/>
          <a:p>
            <a:endParaRPr lang="en-US"/>
          </a:p>
        </p:txBody>
      </p:sp>
      <p:sp>
        <p:nvSpPr>
          <p:cNvPr id="831512" name="Line 24"/>
          <p:cNvSpPr>
            <a:spLocks noChangeShapeType="1"/>
          </p:cNvSpPr>
          <p:nvPr/>
        </p:nvSpPr>
        <p:spPr bwMode="auto">
          <a:xfrm>
            <a:off x="6086475" y="4000500"/>
            <a:ext cx="2470150" cy="1270000"/>
          </a:xfrm>
          <a:prstGeom prst="line">
            <a:avLst/>
          </a:prstGeom>
          <a:noFill/>
          <a:ln w="28575">
            <a:solidFill>
              <a:srgbClr val="FFCC00"/>
            </a:solidFill>
            <a:round/>
            <a:headEnd/>
            <a:tailEnd type="triangle" w="med" len="med"/>
          </a:ln>
        </p:spPr>
        <p:txBody>
          <a:bodyPr lIns="0" tIns="0" rIns="0" bIns="0" anchor="ctr">
            <a:spAutoFit/>
          </a:bodyPr>
          <a:lstStyle/>
          <a:p>
            <a:endParaRPr lang="en-US"/>
          </a:p>
        </p:txBody>
      </p:sp>
      <p:grpSp>
        <p:nvGrpSpPr>
          <p:cNvPr id="4" name="Group 29"/>
          <p:cNvGrpSpPr>
            <a:grpSpLocks/>
          </p:cNvGrpSpPr>
          <p:nvPr/>
        </p:nvGrpSpPr>
        <p:grpSpPr bwMode="auto">
          <a:xfrm>
            <a:off x="5041900" y="2957513"/>
            <a:ext cx="3505200" cy="3473450"/>
            <a:chOff x="3176" y="1863"/>
            <a:chExt cx="2208" cy="2188"/>
          </a:xfrm>
        </p:grpSpPr>
        <p:sp>
          <p:nvSpPr>
            <p:cNvPr id="24595" name="Line 25"/>
            <p:cNvSpPr>
              <a:spLocks noChangeShapeType="1"/>
            </p:cNvSpPr>
            <p:nvPr/>
          </p:nvSpPr>
          <p:spPr bwMode="auto">
            <a:xfrm flipH="1">
              <a:off x="4695" y="3329"/>
              <a:ext cx="689" cy="722"/>
            </a:xfrm>
            <a:prstGeom prst="line">
              <a:avLst/>
            </a:prstGeom>
            <a:noFill/>
            <a:ln w="28575">
              <a:solidFill>
                <a:srgbClr val="FFFFCC"/>
              </a:solidFill>
              <a:round/>
              <a:headEnd/>
              <a:tailEnd/>
            </a:ln>
          </p:spPr>
          <p:txBody>
            <a:bodyPr lIns="0" tIns="0" rIns="0" bIns="0" anchor="ctr">
              <a:spAutoFit/>
            </a:bodyPr>
            <a:lstStyle/>
            <a:p>
              <a:endParaRPr lang="en-US"/>
            </a:p>
          </p:txBody>
        </p:sp>
        <p:sp>
          <p:nvSpPr>
            <p:cNvPr id="24596" name="Line 26"/>
            <p:cNvSpPr>
              <a:spLocks noChangeShapeType="1"/>
            </p:cNvSpPr>
            <p:nvPr/>
          </p:nvSpPr>
          <p:spPr bwMode="auto">
            <a:xfrm flipH="1">
              <a:off x="3794" y="3315"/>
              <a:ext cx="1567" cy="622"/>
            </a:xfrm>
            <a:prstGeom prst="line">
              <a:avLst/>
            </a:prstGeom>
            <a:noFill/>
            <a:ln w="28575">
              <a:solidFill>
                <a:srgbClr val="FFFFCC"/>
              </a:solidFill>
              <a:round/>
              <a:headEnd/>
              <a:tailEnd/>
            </a:ln>
          </p:spPr>
          <p:txBody>
            <a:bodyPr lIns="0" tIns="0" rIns="0" bIns="0" anchor="ctr">
              <a:spAutoFit/>
            </a:bodyPr>
            <a:lstStyle/>
            <a:p>
              <a:endParaRPr lang="en-US"/>
            </a:p>
          </p:txBody>
        </p:sp>
        <p:sp>
          <p:nvSpPr>
            <p:cNvPr id="24597" name="Line 27"/>
            <p:cNvSpPr>
              <a:spLocks noChangeShapeType="1"/>
            </p:cNvSpPr>
            <p:nvPr/>
          </p:nvSpPr>
          <p:spPr bwMode="auto">
            <a:xfrm flipH="1" flipV="1">
              <a:off x="3176" y="2918"/>
              <a:ext cx="2189" cy="411"/>
            </a:xfrm>
            <a:prstGeom prst="line">
              <a:avLst/>
            </a:prstGeom>
            <a:noFill/>
            <a:ln w="28575">
              <a:solidFill>
                <a:srgbClr val="FFFFCC"/>
              </a:solidFill>
              <a:round/>
              <a:headEnd/>
              <a:tailEnd/>
            </a:ln>
          </p:spPr>
          <p:txBody>
            <a:bodyPr lIns="0" tIns="0" rIns="0" bIns="0" anchor="ctr">
              <a:spAutoFit/>
            </a:bodyPr>
            <a:lstStyle/>
            <a:p>
              <a:endParaRPr lang="en-US"/>
            </a:p>
          </p:txBody>
        </p:sp>
        <p:sp>
          <p:nvSpPr>
            <p:cNvPr id="24598" name="Line 28"/>
            <p:cNvSpPr>
              <a:spLocks noChangeShapeType="1"/>
            </p:cNvSpPr>
            <p:nvPr/>
          </p:nvSpPr>
          <p:spPr bwMode="auto">
            <a:xfrm flipH="1" flipV="1">
              <a:off x="3783" y="1863"/>
              <a:ext cx="1595" cy="1453"/>
            </a:xfrm>
            <a:prstGeom prst="line">
              <a:avLst/>
            </a:prstGeom>
            <a:noFill/>
            <a:ln w="28575">
              <a:solidFill>
                <a:srgbClr val="FFFFCC"/>
              </a:solidFill>
              <a:round/>
              <a:headEnd/>
              <a:tailEnd/>
            </a:ln>
          </p:spPr>
          <p:txBody>
            <a:bodyPr lIns="0" tIns="0" rIns="0" bIns="0" anchor="ctr">
              <a:spAutoFit/>
            </a:bodyPr>
            <a:lstStyle/>
            <a:p>
              <a:endParaRPr lang="en-US"/>
            </a:p>
          </p:txBody>
        </p:sp>
      </p:grpSp>
      <p:sp>
        <p:nvSpPr>
          <p:cNvPr id="831518" name="Line 30"/>
          <p:cNvSpPr>
            <a:spLocks noChangeShapeType="1"/>
          </p:cNvSpPr>
          <p:nvPr/>
        </p:nvSpPr>
        <p:spPr bwMode="auto">
          <a:xfrm>
            <a:off x="2379663" y="4238625"/>
            <a:ext cx="2613025" cy="1973263"/>
          </a:xfrm>
          <a:prstGeom prst="line">
            <a:avLst/>
          </a:prstGeom>
          <a:noFill/>
          <a:ln w="38100">
            <a:solidFill>
              <a:srgbClr val="FFC000"/>
            </a:solidFill>
            <a:round/>
            <a:headEnd/>
            <a:tailEnd type="triangle" w="med" len="med"/>
          </a:ln>
        </p:spPr>
        <p:txBody>
          <a:bodyPr/>
          <a:lstStyle/>
          <a:p>
            <a:endParaRPr lang="en-US"/>
          </a:p>
        </p:txBody>
      </p:sp>
      <p:sp>
        <p:nvSpPr>
          <p:cNvPr id="831519" name="Line 31"/>
          <p:cNvSpPr>
            <a:spLocks noChangeShapeType="1"/>
          </p:cNvSpPr>
          <p:nvPr/>
        </p:nvSpPr>
        <p:spPr bwMode="auto">
          <a:xfrm>
            <a:off x="2332038" y="4276725"/>
            <a:ext cx="2322512" cy="2074863"/>
          </a:xfrm>
          <a:prstGeom prst="line">
            <a:avLst/>
          </a:prstGeom>
          <a:noFill/>
          <a:ln w="38100">
            <a:solidFill>
              <a:srgbClr val="FFC000"/>
            </a:solidFill>
            <a:round/>
            <a:headEnd/>
            <a:tailEnd type="triangle" w="med" len="med"/>
          </a:ln>
        </p:spPr>
        <p:txBody>
          <a:bodyPr/>
          <a:lstStyle/>
          <a:p>
            <a:endParaRPr lang="en-US"/>
          </a:p>
        </p:txBody>
      </p:sp>
      <p:sp>
        <p:nvSpPr>
          <p:cNvPr id="31" name="Freeform 5"/>
          <p:cNvSpPr>
            <a:spLocks/>
          </p:cNvSpPr>
          <p:nvPr/>
        </p:nvSpPr>
        <p:spPr bwMode="auto">
          <a:xfrm>
            <a:off x="2362200" y="6156325"/>
            <a:ext cx="6192838" cy="625475"/>
          </a:xfrm>
          <a:custGeom>
            <a:avLst/>
            <a:gdLst>
              <a:gd name="T0" fmla="*/ 0 w 3901"/>
              <a:gd name="T1" fmla="*/ 356 h 394"/>
              <a:gd name="T2" fmla="*/ 681 w 3901"/>
              <a:gd name="T3" fmla="*/ 265 h 394"/>
              <a:gd name="T4" fmla="*/ 1180 w 3901"/>
              <a:gd name="T5" fmla="*/ 356 h 394"/>
              <a:gd name="T6" fmla="*/ 1724 w 3901"/>
              <a:gd name="T7" fmla="*/ 38 h 394"/>
              <a:gd name="T8" fmla="*/ 2767 w 3901"/>
              <a:gd name="T9" fmla="*/ 129 h 394"/>
              <a:gd name="T10" fmla="*/ 3901 w 3901"/>
              <a:gd name="T11" fmla="*/ 220 h 394"/>
              <a:gd name="T12" fmla="*/ 0 60000 65536"/>
              <a:gd name="T13" fmla="*/ 0 60000 65536"/>
              <a:gd name="T14" fmla="*/ 0 60000 65536"/>
              <a:gd name="T15" fmla="*/ 0 60000 65536"/>
              <a:gd name="T16" fmla="*/ 0 60000 65536"/>
              <a:gd name="T17" fmla="*/ 0 60000 65536"/>
              <a:gd name="T18" fmla="*/ 0 w 3901"/>
              <a:gd name="T19" fmla="*/ 0 h 394"/>
              <a:gd name="T20" fmla="*/ 3901 w 3901"/>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3901" h="394">
                <a:moveTo>
                  <a:pt x="0" y="356"/>
                </a:moveTo>
                <a:cubicBezTo>
                  <a:pt x="242" y="310"/>
                  <a:pt x="484" y="265"/>
                  <a:pt x="681" y="265"/>
                </a:cubicBezTo>
                <a:cubicBezTo>
                  <a:pt x="878" y="265"/>
                  <a:pt x="1006" y="394"/>
                  <a:pt x="1180" y="356"/>
                </a:cubicBezTo>
                <a:cubicBezTo>
                  <a:pt x="1354" y="318"/>
                  <a:pt x="1460" y="76"/>
                  <a:pt x="1724" y="38"/>
                </a:cubicBezTo>
                <a:cubicBezTo>
                  <a:pt x="1988" y="0"/>
                  <a:pt x="2404" y="99"/>
                  <a:pt x="2767" y="129"/>
                </a:cubicBezTo>
                <a:cubicBezTo>
                  <a:pt x="3130" y="159"/>
                  <a:pt x="3515" y="189"/>
                  <a:pt x="3901" y="220"/>
                </a:cubicBezTo>
              </a:path>
            </a:pathLst>
          </a:custGeom>
          <a:noFill/>
          <a:ln w="57150">
            <a:solidFill>
              <a:schemeClr val="accent1">
                <a:lumMod val="60000"/>
                <a:lumOff val="40000"/>
              </a:schemeClr>
            </a:solidFill>
            <a:round/>
            <a:headEnd/>
            <a:tailEnd/>
          </a:ln>
        </p:spPr>
        <p:txBody>
          <a:bodyPr>
            <a:spAutoFit/>
          </a:bodyPr>
          <a:lstStyle/>
          <a:p>
            <a:endParaRPr lang="cs-CZ"/>
          </a:p>
        </p:txBody>
      </p:sp>
      <p:sp>
        <p:nvSpPr>
          <p:cNvPr id="32" name="Line 6"/>
          <p:cNvSpPr>
            <a:spLocks noChangeShapeType="1"/>
          </p:cNvSpPr>
          <p:nvPr/>
        </p:nvSpPr>
        <p:spPr bwMode="auto">
          <a:xfrm flipV="1">
            <a:off x="8555038" y="3348038"/>
            <a:ext cx="0" cy="3168650"/>
          </a:xfrm>
          <a:prstGeom prst="line">
            <a:avLst/>
          </a:prstGeom>
          <a:noFill/>
          <a:ln w="57150">
            <a:solidFill>
              <a:schemeClr val="accent1">
                <a:lumMod val="60000"/>
                <a:lumOff val="40000"/>
              </a:schemeClr>
            </a:solidFill>
            <a:round/>
            <a:headEnd/>
            <a:tailEnd/>
          </a:ln>
        </p:spPr>
        <p:txBody>
          <a:bodyPr>
            <a:spAutoFit/>
          </a:bodyPr>
          <a:lstStyle/>
          <a:p>
            <a:endParaRPr lang="en-US"/>
          </a:p>
        </p:txBody>
      </p:sp>
      <p:sp>
        <p:nvSpPr>
          <p:cNvPr id="24590" name="Oval 23"/>
          <p:cNvSpPr>
            <a:spLocks noChangeArrowheads="1"/>
          </p:cNvSpPr>
          <p:nvPr/>
        </p:nvSpPr>
        <p:spPr bwMode="auto">
          <a:xfrm>
            <a:off x="5516563" y="6075363"/>
            <a:ext cx="228600" cy="228600"/>
          </a:xfrm>
          <a:prstGeom prst="ellipse">
            <a:avLst/>
          </a:prstGeom>
          <a:solidFill>
            <a:schemeClr val="folHlink"/>
          </a:solidFill>
          <a:ln w="25400">
            <a:noFill/>
            <a:round/>
            <a:headEnd/>
            <a:tailEnd/>
          </a:ln>
        </p:spPr>
        <p:txBody>
          <a:bodyPr wrap="none" anchor="ctr">
            <a:spAutoFit/>
          </a:bodyPr>
          <a:lstStyle/>
          <a:p>
            <a:endParaRPr lang="cs-CZ"/>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1510"/>
                                        </p:tgtEl>
                                        <p:attrNameLst>
                                          <p:attrName>style.visibility</p:attrName>
                                        </p:attrNameLst>
                                      </p:cBhvr>
                                      <p:to>
                                        <p:strVal val="visible"/>
                                      </p:to>
                                    </p:set>
                                    <p:animEffect transition="in" filter="wipe(left)">
                                      <p:cBhvr>
                                        <p:cTn id="7" dur="500"/>
                                        <p:tgtEl>
                                          <p:spTgt spid="8315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31498"/>
                                        </p:tgtEl>
                                        <p:attrNameLst>
                                          <p:attrName>style.visibility</p:attrName>
                                        </p:attrNameLst>
                                      </p:cBhvr>
                                      <p:to>
                                        <p:strVal val="visible"/>
                                      </p:to>
                                    </p:set>
                                    <p:animEffect transition="in" filter="wipe(up)">
                                      <p:cBhvr>
                                        <p:cTn id="12" dur="500"/>
                                        <p:tgtEl>
                                          <p:spTgt spid="8314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2"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31500"/>
                                        </p:tgtEl>
                                        <p:attrNameLst>
                                          <p:attrName>style.visibility</p:attrName>
                                        </p:attrNameLst>
                                      </p:cBhvr>
                                      <p:to>
                                        <p:strVal val="visible"/>
                                      </p:to>
                                    </p:set>
                                    <p:animEffect transition="in" filter="wipe(left)">
                                      <p:cBhvr>
                                        <p:cTn id="23" dur="500"/>
                                        <p:tgtEl>
                                          <p:spTgt spid="83150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31501"/>
                                        </p:tgtEl>
                                        <p:attrNameLst>
                                          <p:attrName>style.visibility</p:attrName>
                                        </p:attrNameLst>
                                      </p:cBhvr>
                                      <p:to>
                                        <p:strVal val="visible"/>
                                      </p:to>
                                    </p:set>
                                    <p:animEffect transition="in" filter="wipe(left)">
                                      <p:cBhvr>
                                        <p:cTn id="26" dur="500"/>
                                        <p:tgtEl>
                                          <p:spTgt spid="83150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31501"/>
                                        </p:tgtEl>
                                      </p:cBhvr>
                                    </p:animEffect>
                                    <p:set>
                                      <p:cBhvr>
                                        <p:cTn id="37" dur="1" fill="hold">
                                          <p:stCondLst>
                                            <p:cond delay="499"/>
                                          </p:stCondLst>
                                        </p:cTn>
                                        <p:tgtEl>
                                          <p:spTgt spid="83150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31498"/>
                                        </p:tgtEl>
                                      </p:cBhvr>
                                    </p:animEffect>
                                    <p:set>
                                      <p:cBhvr>
                                        <p:cTn id="40" dur="1" fill="hold">
                                          <p:stCondLst>
                                            <p:cond delay="499"/>
                                          </p:stCondLst>
                                        </p:cTn>
                                        <p:tgtEl>
                                          <p:spTgt spid="83149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31512"/>
                                        </p:tgtEl>
                                        <p:attrNameLst>
                                          <p:attrName>style.visibility</p:attrName>
                                        </p:attrNameLst>
                                      </p:cBhvr>
                                      <p:to>
                                        <p:strVal val="visible"/>
                                      </p:to>
                                    </p:set>
                                    <p:animEffect transition="in" filter="wipe(left)">
                                      <p:cBhvr>
                                        <p:cTn id="45" dur="500"/>
                                        <p:tgtEl>
                                          <p:spTgt spid="8315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righ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831500"/>
                                        </p:tgtEl>
                                      </p:cBhvr>
                                    </p:animEffect>
                                    <p:set>
                                      <p:cBhvr>
                                        <p:cTn id="55" dur="1" fill="hold">
                                          <p:stCondLst>
                                            <p:cond delay="499"/>
                                          </p:stCondLst>
                                        </p:cTn>
                                        <p:tgtEl>
                                          <p:spTgt spid="83150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31512"/>
                                        </p:tgtEl>
                                      </p:cBhvr>
                                    </p:animEffect>
                                    <p:set>
                                      <p:cBhvr>
                                        <p:cTn id="58" dur="1" fill="hold">
                                          <p:stCondLst>
                                            <p:cond delay="499"/>
                                          </p:stCondLst>
                                        </p:cTn>
                                        <p:tgtEl>
                                          <p:spTgt spid="8315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31518"/>
                                        </p:tgtEl>
                                        <p:attrNameLst>
                                          <p:attrName>style.visibility</p:attrName>
                                        </p:attrNameLst>
                                      </p:cBhvr>
                                      <p:to>
                                        <p:strVal val="visible"/>
                                      </p:to>
                                    </p:set>
                                    <p:animEffect transition="in" filter="wipe(left)">
                                      <p:cBhvr>
                                        <p:cTn id="66" dur="500"/>
                                        <p:tgtEl>
                                          <p:spTgt spid="83151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831519"/>
                                        </p:tgtEl>
                                        <p:attrNameLst>
                                          <p:attrName>style.visibility</p:attrName>
                                        </p:attrNameLst>
                                      </p:cBhvr>
                                      <p:to>
                                        <p:strVal val="visible"/>
                                      </p:to>
                                    </p:set>
                                    <p:animEffect transition="in" filter="wipe(left)">
                                      <p:cBhvr>
                                        <p:cTn id="70" dur="500"/>
                                        <p:tgtEl>
                                          <p:spTgt spid="831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498" grpId="0" animBg="1"/>
      <p:bldP spid="831498" grpId="1" animBg="1"/>
      <p:bldP spid="831500" grpId="0" animBg="1"/>
      <p:bldP spid="831500" grpId="1" animBg="1"/>
      <p:bldP spid="831501" grpId="0" animBg="1"/>
      <p:bldP spid="831501" grpId="1" animBg="1"/>
      <p:bldP spid="831510" grpId="0" animBg="1"/>
      <p:bldP spid="831512" grpId="0" animBg="1"/>
      <p:bldP spid="831512" grpId="1" animBg="1"/>
      <p:bldP spid="831518" grpId="0" animBg="1"/>
      <p:bldP spid="8315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Distribution Ray Tracing</a:t>
            </a:r>
            <a:endParaRPr lang="en-US" dirty="0"/>
          </a:p>
        </p:txBody>
      </p:sp>
      <p:sp>
        <p:nvSpPr>
          <p:cNvPr id="3" name="Zástupný symbol pro obsah 2"/>
          <p:cNvSpPr>
            <a:spLocks noGrp="1"/>
          </p:cNvSpPr>
          <p:nvPr>
            <p:ph idx="1"/>
          </p:nvPr>
        </p:nvSpPr>
        <p:spPr>
          <a:xfrm>
            <a:off x="457200" y="1114424"/>
            <a:ext cx="8229600" cy="5286375"/>
          </a:xfrm>
        </p:spPr>
        <p:txBody>
          <a:bodyPr/>
          <a:lstStyle/>
          <a:p>
            <a:r>
              <a:rPr lang="en-US" dirty="0" smtClean="0"/>
              <a:t>Cook ’84</a:t>
            </a:r>
          </a:p>
          <a:p>
            <a:r>
              <a:rPr lang="en-US" dirty="0" smtClean="0"/>
              <a:t>Breakthrough at the time</a:t>
            </a:r>
          </a:p>
          <a:p>
            <a:endParaRPr lang="en-US" dirty="0" smtClean="0"/>
          </a:p>
          <a:p>
            <a:endParaRPr lang="en-US" dirty="0" smtClean="0"/>
          </a:p>
          <a:p>
            <a:endParaRPr lang="en-US" dirty="0" smtClean="0"/>
          </a:p>
          <a:p>
            <a:r>
              <a:rPr lang="en-US" dirty="0" smtClean="0"/>
              <a:t>Problem: Terribly slow!</a:t>
            </a:r>
          </a:p>
          <a:p>
            <a:pPr lvl="1"/>
            <a:r>
              <a:rPr lang="en-US" dirty="0" smtClean="0"/>
              <a:t>Number of rays exponential with recursion depth</a:t>
            </a:r>
          </a:p>
          <a:p>
            <a:endParaRPr lang="en-US" dirty="0" smtClean="0"/>
          </a:p>
          <a:p>
            <a:r>
              <a:rPr lang="en-US" dirty="0" smtClean="0"/>
              <a:t>Solution: Irradiance caching / path tracing / …</a:t>
            </a:r>
            <a:endParaRPr lang="en-US" dirty="0"/>
          </a:p>
        </p:txBody>
      </p:sp>
      <p:pic>
        <p:nvPicPr>
          <p:cNvPr id="4" name="Obrázek 3"/>
          <p:cNvPicPr>
            <a:picLocks noChangeAspect="1"/>
          </p:cNvPicPr>
          <p:nvPr/>
        </p:nvPicPr>
        <p:blipFill>
          <a:blip r:embed="rId2" cstate="print">
            <a:alphaModFix/>
            <a:lum/>
          </a:blip>
          <a:srcRect/>
          <a:stretch>
            <a:fillRect/>
          </a:stretch>
        </p:blipFill>
        <p:spPr>
          <a:xfrm>
            <a:off x="5867400" y="1270440"/>
            <a:ext cx="2539800" cy="284436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Unbiased estimator</a:t>
            </a:r>
          </a:p>
          <a:p>
            <a:pPr lvl="1"/>
            <a:r>
              <a:rPr lang="en-US" dirty="0" smtClean="0"/>
              <a:t>No systematic error, only variance</a:t>
            </a:r>
          </a:p>
          <a:p>
            <a:pPr lvl="1"/>
            <a:endParaRPr lang="cs-CZ" dirty="0" smtClean="0"/>
          </a:p>
          <a:p>
            <a:r>
              <a:rPr lang="en-US" dirty="0" smtClean="0"/>
              <a:t>Consistent estimator</a:t>
            </a:r>
          </a:p>
          <a:p>
            <a:pPr lvl="1"/>
            <a:r>
              <a:rPr lang="en-US" smtClean="0"/>
              <a:t>May has </a:t>
            </a:r>
            <a:r>
              <a:rPr lang="en-US" dirty="0" smtClean="0"/>
              <a:t>systematic error</a:t>
            </a:r>
          </a:p>
          <a:p>
            <a:pPr lvl="1"/>
            <a:r>
              <a:rPr lang="en-US" dirty="0" smtClean="0"/>
              <a:t>Converges to the correct result</a:t>
            </a:r>
            <a:endParaRPr lang="cs-CZ" dirty="0" smtClean="0"/>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38</a:t>
            </a:fld>
            <a:endParaRPr lang="en-US" dirty="0">
              <a:solidFill>
                <a:srgbClr val="FFFFFF"/>
              </a:solidFill>
            </a:endParaRPr>
          </a:p>
        </p:txBody>
      </p:sp>
      <p:sp>
        <p:nvSpPr>
          <p:cNvPr id="4" name="Title 3"/>
          <p:cNvSpPr>
            <a:spLocks noGrp="1"/>
          </p:cNvSpPr>
          <p:nvPr>
            <p:ph type="title"/>
          </p:nvPr>
        </p:nvSpPr>
        <p:spPr/>
        <p:txBody>
          <a:bodyPr/>
          <a:lstStyle/>
          <a:p>
            <a:r>
              <a:rPr lang="en-US" dirty="0" smtClean="0"/>
              <a:t>Unbiased vs. consistent estimator</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5"/>
            <a:ext cx="8686800" cy="5011738"/>
          </a:xfrm>
        </p:spPr>
        <p:txBody>
          <a:bodyPr/>
          <a:lstStyle/>
          <a:p>
            <a:r>
              <a:rPr lang="en-US" dirty="0" smtClean="0"/>
              <a:t>Path Tracing – </a:t>
            </a:r>
            <a:r>
              <a:rPr lang="en-US" i="1" dirty="0" smtClean="0"/>
              <a:t>unbiased</a:t>
            </a:r>
          </a:p>
          <a:p>
            <a:r>
              <a:rPr lang="en-US" dirty="0" smtClean="0"/>
              <a:t>Light Tracing – </a:t>
            </a:r>
            <a:r>
              <a:rPr lang="en-US" i="1" dirty="0" smtClean="0"/>
              <a:t>unbiased</a:t>
            </a:r>
          </a:p>
          <a:p>
            <a:r>
              <a:rPr lang="en-US" dirty="0" smtClean="0"/>
              <a:t>Bi-directional Path Tracing – </a:t>
            </a:r>
            <a:r>
              <a:rPr lang="en-US" i="1" dirty="0" smtClean="0"/>
              <a:t>unbiased</a:t>
            </a:r>
          </a:p>
          <a:p>
            <a:r>
              <a:rPr lang="en-US" dirty="0" smtClean="0"/>
              <a:t>Metropolis Light Transport – </a:t>
            </a:r>
            <a:r>
              <a:rPr lang="en-US" i="1" dirty="0" smtClean="0"/>
              <a:t>unbiased</a:t>
            </a:r>
          </a:p>
          <a:p>
            <a:r>
              <a:rPr lang="en-US" dirty="0" smtClean="0"/>
              <a:t>Photon Mapping – </a:t>
            </a:r>
            <a:r>
              <a:rPr lang="en-US" i="1" dirty="0" smtClean="0"/>
              <a:t>biased, not consistent</a:t>
            </a:r>
          </a:p>
          <a:p>
            <a:r>
              <a:rPr lang="en-US" dirty="0" smtClean="0"/>
              <a:t>Progressive photon mapping  – </a:t>
            </a:r>
            <a:r>
              <a:rPr lang="en-US" i="1" dirty="0" smtClean="0"/>
              <a:t>biased,  consistent</a:t>
            </a:r>
          </a:p>
          <a:p>
            <a:r>
              <a:rPr lang="en-US" dirty="0" smtClean="0"/>
              <a:t>Irradiance caching – </a:t>
            </a:r>
            <a:r>
              <a:rPr lang="en-US" i="1" dirty="0" smtClean="0"/>
              <a:t>biased, not consistent</a:t>
            </a:r>
          </a:p>
          <a:p>
            <a:r>
              <a:rPr lang="en-US" dirty="0" smtClean="0"/>
              <a:t>Radiance caching – </a:t>
            </a:r>
            <a:r>
              <a:rPr lang="en-US" i="1" dirty="0" smtClean="0"/>
              <a:t>biased, not consistent</a:t>
            </a:r>
            <a:endParaRPr lang="en-US" i="1"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39</a:t>
            </a:fld>
            <a:endParaRPr lang="en-US" dirty="0">
              <a:solidFill>
                <a:srgbClr val="FFFFFF"/>
              </a:solidFill>
            </a:endParaRPr>
          </a:p>
        </p:txBody>
      </p:sp>
      <p:sp>
        <p:nvSpPr>
          <p:cNvPr id="4" name="Title 3"/>
          <p:cNvSpPr>
            <a:spLocks noGrp="1"/>
          </p:cNvSpPr>
          <p:nvPr>
            <p:ph type="title"/>
          </p:nvPr>
        </p:nvSpPr>
        <p:spPr>
          <a:xfrm>
            <a:off x="304800" y="85725"/>
            <a:ext cx="8610600" cy="857250"/>
          </a:xfrm>
        </p:spPr>
        <p:txBody>
          <a:bodyPr/>
          <a:lstStyle/>
          <a:p>
            <a:r>
              <a:rPr lang="en-US" dirty="0" smtClean="0"/>
              <a:t>Unbiased / consistent GI algorithms</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GI important?</a:t>
            </a:r>
            <a:endParaRPr lang="en-US" dirty="0"/>
          </a:p>
        </p:txBody>
      </p:sp>
      <p:sp>
        <p:nvSpPr>
          <p:cNvPr id="3" name="Content Placeholder 2"/>
          <p:cNvSpPr>
            <a:spLocks noGrp="1"/>
          </p:cNvSpPr>
          <p:nvPr>
            <p:ph idx="1"/>
          </p:nvPr>
        </p:nvSpPr>
        <p:spPr/>
        <p:txBody>
          <a:bodyPr/>
          <a:lstStyle/>
          <a:p>
            <a:endParaRPr lang="en-US" dirty="0" smtClean="0"/>
          </a:p>
          <a:p>
            <a:r>
              <a:rPr lang="en-US" dirty="0" smtClean="0"/>
              <a:t>Architectural visualization</a:t>
            </a:r>
          </a:p>
          <a:p>
            <a:r>
              <a:rPr lang="en-US" dirty="0" smtClean="0"/>
              <a:t>Interior design</a:t>
            </a:r>
          </a:p>
          <a:p>
            <a:r>
              <a:rPr lang="en-US" dirty="0" smtClean="0"/>
              <a:t>Product design</a:t>
            </a:r>
          </a:p>
          <a:p>
            <a:r>
              <a:rPr lang="en-US" dirty="0" smtClean="0"/>
              <a:t>Animated movies, special effects</a:t>
            </a:r>
          </a:p>
          <a:p>
            <a:r>
              <a:rPr lang="en-US" dirty="0" smtClean="0"/>
              <a:t>Games</a:t>
            </a:r>
          </a:p>
          <a:p>
            <a:endParaRPr lang="en-US" dirty="0" smtClean="0"/>
          </a:p>
          <a:p>
            <a:r>
              <a:rPr lang="en-US" dirty="0" smtClean="0"/>
              <a:t>Quality criteria depend on the application</a:t>
            </a:r>
            <a:endParaRPr lang="en-US" dirty="0"/>
          </a:p>
        </p:txBody>
      </p:sp>
      <p:sp>
        <p:nvSpPr>
          <p:cNvPr id="4" name="Slide Number Placeholder 2"/>
          <p:cNvSpPr>
            <a:spLocks noGrp="1"/>
          </p:cNvSpPr>
          <p:nvPr>
            <p:ph type="sldNum" sz="quarter" idx="11"/>
          </p:nvPr>
        </p:nvSpPr>
        <p:spPr>
          <a:xfrm>
            <a:off x="7010400" y="6477000"/>
            <a:ext cx="2133600" cy="381000"/>
          </a:xfrm>
        </p:spPr>
        <p:txBody>
          <a:bodyPr/>
          <a:lstStyle/>
          <a:p>
            <a:pPr>
              <a:defRPr/>
            </a:pPr>
            <a:fld id="{436069EF-2218-4AB1-8D37-562BB864C219}" type="slidenum">
              <a:rPr lang="en-US" smtClean="0">
                <a:solidFill>
                  <a:srgbClr val="FFFFFF"/>
                </a:solidFill>
              </a:rPr>
              <a:pPr>
                <a:defRPr/>
              </a:pPr>
              <a:t>4</a:t>
            </a:fld>
            <a:endParaRPr lang="en-US"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40</a:t>
            </a:fld>
            <a:endParaRPr lang="en-US" dirty="0">
              <a:solidFill>
                <a:srgbClr val="FFFFFF"/>
              </a:solidFill>
            </a:endParaRPr>
          </a:p>
        </p:txBody>
      </p:sp>
      <p:sp>
        <p:nvSpPr>
          <p:cNvPr id="4" name="Title 3"/>
          <p:cNvSpPr>
            <a:spLocks noGrp="1"/>
          </p:cNvSpPr>
          <p:nvPr>
            <p:ph type="title"/>
          </p:nvPr>
        </p:nvSpPr>
        <p:spPr/>
        <p:txBody>
          <a:bodyPr/>
          <a:lstStyle/>
          <a:p>
            <a:r>
              <a:rPr lang="en-US" dirty="0" smtClean="0"/>
              <a:t>GI Algorithms: Pros and Cons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2209800"/>
            <a:ext cx="9144000" cy="2674937"/>
          </a:xfrm>
          <a:prstGeom prst="rect">
            <a:avLst/>
          </a:prstGeom>
          <a:noFill/>
          <a:ln w="9525">
            <a:noFill/>
            <a:miter lim="800000"/>
            <a:headEnd/>
            <a:tailEnd/>
          </a:ln>
        </p:spPr>
      </p:pic>
      <p:sp>
        <p:nvSpPr>
          <p:cNvPr id="6" name="Text Box 14"/>
          <p:cNvSpPr txBox="1">
            <a:spLocks noChangeArrowheads="1"/>
          </p:cNvSpPr>
          <p:nvPr/>
        </p:nvSpPr>
        <p:spPr bwMode="auto">
          <a:xfrm>
            <a:off x="-152400" y="6550223"/>
            <a:ext cx="3200400" cy="307777"/>
          </a:xfrm>
          <a:prstGeom prst="rect">
            <a:avLst/>
          </a:prstGeom>
          <a:noFill/>
          <a:ln w="9525">
            <a:noFill/>
            <a:miter lim="800000"/>
            <a:headEnd/>
            <a:tailEnd/>
          </a:ln>
          <a:effectLst/>
        </p:spPr>
        <p:txBody>
          <a:bodyPr wrap="square">
            <a:spAutoFit/>
          </a:bodyPr>
          <a:lstStyle/>
          <a:p>
            <a:pPr algn="r">
              <a:spcBef>
                <a:spcPct val="50000"/>
              </a:spcBef>
            </a:pPr>
            <a:r>
              <a:rPr lang="en-US" sz="1400" dirty="0" smtClean="0"/>
              <a:t>Image  credit: Toshiya Hachisuka</a:t>
            </a:r>
            <a:endParaRPr lang="en-US" sz="1400"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41</a:t>
            </a:fld>
            <a:endParaRPr lang="en-US" dirty="0">
              <a:solidFill>
                <a:srgbClr val="FFFFFF"/>
              </a:solidFill>
            </a:endParaRPr>
          </a:p>
        </p:txBody>
      </p:sp>
      <p:sp>
        <p:nvSpPr>
          <p:cNvPr id="4" name="Title 3"/>
          <p:cNvSpPr>
            <a:spLocks noGrp="1"/>
          </p:cNvSpPr>
          <p:nvPr>
            <p:ph type="title"/>
          </p:nvPr>
        </p:nvSpPr>
        <p:spPr/>
        <p:txBody>
          <a:bodyPr/>
          <a:lstStyle/>
          <a:p>
            <a:r>
              <a:rPr lang="en-US" dirty="0" smtClean="0"/>
              <a:t>GI Algorithms: Pros and Cons</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0" y="1787525"/>
            <a:ext cx="9144000" cy="3698875"/>
          </a:xfrm>
          <a:prstGeom prst="rect">
            <a:avLst/>
          </a:prstGeom>
          <a:noFill/>
          <a:ln w="9525">
            <a:noFill/>
            <a:miter lim="800000"/>
            <a:headEnd/>
            <a:tailEnd/>
          </a:ln>
        </p:spPr>
      </p:pic>
      <p:sp>
        <p:nvSpPr>
          <p:cNvPr id="7" name="Text Box 14"/>
          <p:cNvSpPr txBox="1">
            <a:spLocks noChangeArrowheads="1"/>
          </p:cNvSpPr>
          <p:nvPr/>
        </p:nvSpPr>
        <p:spPr bwMode="auto">
          <a:xfrm>
            <a:off x="-152400" y="6550223"/>
            <a:ext cx="3200400" cy="307777"/>
          </a:xfrm>
          <a:prstGeom prst="rect">
            <a:avLst/>
          </a:prstGeom>
          <a:noFill/>
          <a:ln w="9525">
            <a:noFill/>
            <a:miter lim="800000"/>
            <a:headEnd/>
            <a:tailEnd/>
          </a:ln>
          <a:effectLst/>
        </p:spPr>
        <p:txBody>
          <a:bodyPr wrap="square">
            <a:spAutoFit/>
          </a:bodyPr>
          <a:lstStyle/>
          <a:p>
            <a:pPr algn="r">
              <a:spcBef>
                <a:spcPct val="50000"/>
              </a:spcBef>
            </a:pPr>
            <a:r>
              <a:rPr lang="en-US" sz="1400" dirty="0" smtClean="0"/>
              <a:t>Image  credit: Toshiya Hachisuka</a:t>
            </a:r>
            <a:endParaRPr lang="en-US" sz="14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5725"/>
            <a:ext cx="8610600" cy="857250"/>
          </a:xfrm>
        </p:spPr>
        <p:txBody>
          <a:bodyPr/>
          <a:lstStyle/>
          <a:p>
            <a:r>
              <a:rPr lang="en-US" dirty="0" smtClean="0"/>
              <a:t>Unbiased vs. consistent GI algorithm</a:t>
            </a:r>
            <a:endParaRPr lang="en-US" dirty="0"/>
          </a:p>
        </p:txBody>
      </p:sp>
      <p:sp>
        <p:nvSpPr>
          <p:cNvPr id="3" name="Content Placeholder 2"/>
          <p:cNvSpPr>
            <a:spLocks noGrp="1"/>
          </p:cNvSpPr>
          <p:nvPr>
            <p:ph idx="1"/>
          </p:nvPr>
        </p:nvSpPr>
        <p:spPr/>
        <p:txBody>
          <a:bodyPr/>
          <a:lstStyle/>
          <a:p>
            <a:endParaRPr lang="en-US" dirty="0" smtClean="0"/>
          </a:p>
          <a:p>
            <a:r>
              <a:rPr lang="en-US" dirty="0" smtClean="0"/>
              <a:t>Practice</a:t>
            </a:r>
          </a:p>
          <a:p>
            <a:pPr lvl="1"/>
            <a:r>
              <a:rPr lang="en-US" dirty="0" smtClean="0"/>
              <a:t>Prefer less noise at the cost of bias</a:t>
            </a:r>
          </a:p>
          <a:p>
            <a:pPr lvl="1"/>
            <a:r>
              <a:rPr lang="en-US" dirty="0" smtClean="0"/>
              <a:t>Systematic error is more acceptable than noise if “looks good” is our only measure of image quality</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We’ve seen</a:t>
            </a:r>
          </a:p>
          <a:p>
            <a:pPr lvl="1"/>
            <a:r>
              <a:rPr lang="en-US" dirty="0" smtClean="0"/>
              <a:t>GI, i.e. Light transport simulation</a:t>
            </a:r>
          </a:p>
          <a:p>
            <a:r>
              <a:rPr lang="en-US" dirty="0" smtClean="0"/>
              <a:t>There’s also</a:t>
            </a:r>
          </a:p>
          <a:p>
            <a:pPr lvl="1"/>
            <a:r>
              <a:rPr lang="en-US" dirty="0" smtClean="0"/>
              <a:t>Emission modeling</a:t>
            </a:r>
          </a:p>
          <a:p>
            <a:pPr lvl="2"/>
            <a:r>
              <a:rPr lang="en-US" dirty="0" smtClean="0"/>
              <a:t>How do various objects emit light?</a:t>
            </a:r>
          </a:p>
          <a:p>
            <a:pPr lvl="1"/>
            <a:r>
              <a:rPr lang="en-US" dirty="0" smtClean="0"/>
              <a:t>Appearance modeling</a:t>
            </a:r>
          </a:p>
          <a:p>
            <a:pPr lvl="2"/>
            <a:r>
              <a:rPr lang="en-US" dirty="0" smtClean="0"/>
              <a:t>What does light do after it hits a specific surface?</a:t>
            </a:r>
          </a:p>
          <a:p>
            <a:pPr lvl="1"/>
            <a:r>
              <a:rPr lang="en-US" dirty="0" smtClean="0"/>
              <a:t>Tone mapping</a:t>
            </a:r>
          </a:p>
          <a:p>
            <a:pPr lvl="2"/>
            <a:r>
              <a:rPr lang="en-US" dirty="0" smtClean="0"/>
              <a:t>Radiance remapping for display</a:t>
            </a:r>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43</a:t>
            </a:fld>
            <a:endParaRPr lang="en-US" dirty="0">
              <a:solidFill>
                <a:srgbClr val="FFFFFF"/>
              </a:solidFill>
            </a:endParaRPr>
          </a:p>
        </p:txBody>
      </p:sp>
      <p:sp>
        <p:nvSpPr>
          <p:cNvPr id="7" name="Title 3"/>
          <p:cNvSpPr>
            <a:spLocks noGrp="1"/>
          </p:cNvSpPr>
          <p:nvPr>
            <p:ph type="title"/>
          </p:nvPr>
        </p:nvSpPr>
        <p:spPr>
          <a:xfrm>
            <a:off x="228600" y="85725"/>
            <a:ext cx="8610600" cy="857250"/>
          </a:xfrm>
        </p:spPr>
        <p:txBody>
          <a:bodyPr/>
          <a:lstStyle/>
          <a:p>
            <a:r>
              <a:rPr lang="en-US" dirty="0" smtClean="0"/>
              <a:t>There’s more to realistic rendering</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56" y="2724150"/>
            <a:ext cx="8142288" cy="857250"/>
          </a:xfrm>
        </p:spPr>
        <p:txBody>
          <a:bodyPr/>
          <a:lstStyle/>
          <a:p>
            <a:r>
              <a:rPr lang="en-US" b="1" dirty="0" smtClean="0"/>
              <a:t>Syllabus discussion</a:t>
            </a:r>
            <a:endParaRPr lang="en-US" b="1" dirty="0"/>
          </a:p>
        </p:txBody>
      </p:sp>
      <p:sp>
        <p:nvSpPr>
          <p:cNvPr id="4" name="Rectangle 3"/>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itle 1"/>
          <p:cNvSpPr txBox="1">
            <a:spLocks/>
          </p:cNvSpPr>
          <p:nvPr/>
        </p:nvSpPr>
        <p:spPr bwMode="auto">
          <a:xfrm>
            <a:off x="0" y="685800"/>
            <a:ext cx="9144000" cy="1470025"/>
          </a:xfrm>
          <a:prstGeom prst="rect">
            <a:avLst/>
          </a:prstGeom>
          <a:noFill/>
          <a:ln w="9525">
            <a:noFill/>
            <a:miter lim="800000"/>
            <a:headEnd/>
            <a:tailEnd/>
          </a:ln>
        </p:spPr>
        <p:txBody>
          <a:bodyPr vert="horz" wrap="square" lIns="91429" tIns="45715" rIns="91429" bIns="45715" numCol="1" anchor="t"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0" cap="none" spc="0" normalizeH="0" baseline="0" noProof="0" dirty="0">
              <a:ln>
                <a:noFill/>
              </a:ln>
              <a:solidFill>
                <a:schemeClr val="tx1"/>
              </a:solidFill>
              <a:effectLst/>
              <a:uLnTx/>
              <a:uFillTx/>
              <a:latin typeface="+mj-lt"/>
              <a:ea typeface="+mj-ea"/>
              <a:cs typeface="+mj-cs"/>
            </a:endParaRPr>
          </a:p>
        </p:txBody>
      </p:sp>
      <p:sp>
        <p:nvSpPr>
          <p:cNvPr id="8" name="Subtitle 7"/>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6</a:t>
            </a:fld>
            <a:endParaRPr lang="en-US" dirty="0">
              <a:solidFill>
                <a:srgbClr val="FFFFFF"/>
              </a:solidFill>
            </a:endParaRPr>
          </a:p>
        </p:txBody>
      </p:sp>
      <p:sp>
        <p:nvSpPr>
          <p:cNvPr id="4" name="Title 3"/>
          <p:cNvSpPr>
            <a:spLocks noGrp="1"/>
          </p:cNvSpPr>
          <p:nvPr>
            <p:ph type="title"/>
          </p:nvPr>
        </p:nvSpPr>
        <p:spPr/>
        <p:txBody>
          <a:bodyPr/>
          <a:lstStyle/>
          <a:p>
            <a:r>
              <a:rPr lang="en-US" dirty="0" smtClean="0"/>
              <a:t>Data-driven importance sampling</a:t>
            </a:r>
          </a:p>
        </p:txBody>
      </p:sp>
      <p:pic>
        <p:nvPicPr>
          <p:cNvPr id="1026" name="Picture 2"/>
          <p:cNvPicPr>
            <a:picLocks noChangeAspect="1" noChangeArrowheads="1"/>
          </p:cNvPicPr>
          <p:nvPr/>
        </p:nvPicPr>
        <p:blipFill>
          <a:blip r:embed="rId2" cstate="print"/>
          <a:srcRect/>
          <a:stretch>
            <a:fillRect/>
          </a:stretch>
        </p:blipFill>
        <p:spPr bwMode="auto">
          <a:xfrm>
            <a:off x="505264" y="1981200"/>
            <a:ext cx="2562225" cy="3409950"/>
          </a:xfrm>
          <a:prstGeom prst="rect">
            <a:avLst/>
          </a:prstGeom>
          <a:noFill/>
          <a:ln w="9525">
            <a:noFill/>
            <a:miter lim="800000"/>
            <a:headEnd/>
            <a:tailEnd/>
          </a:ln>
        </p:spPr>
      </p:pic>
      <p:sp>
        <p:nvSpPr>
          <p:cNvPr id="6" name="TextBox 5"/>
          <p:cNvSpPr txBox="1"/>
          <p:nvPr/>
        </p:nvSpPr>
        <p:spPr>
          <a:xfrm>
            <a:off x="652331" y="5486400"/>
            <a:ext cx="2291333" cy="369332"/>
          </a:xfrm>
          <a:prstGeom prst="rect">
            <a:avLst/>
          </a:prstGeom>
          <a:noFill/>
        </p:spPr>
        <p:txBody>
          <a:bodyPr wrap="none" rtlCol="0">
            <a:spAutoFit/>
          </a:bodyPr>
          <a:lstStyle/>
          <a:p>
            <a:r>
              <a:rPr lang="en-US" dirty="0" smtClean="0"/>
              <a:t>[Lawrence et al. 2004]</a:t>
            </a:r>
            <a:endParaRPr lang="en-US" dirty="0"/>
          </a:p>
        </p:txBody>
      </p:sp>
      <p:sp>
        <p:nvSpPr>
          <p:cNvPr id="7" name="TextBox 6"/>
          <p:cNvSpPr txBox="1"/>
          <p:nvPr/>
        </p:nvSpPr>
        <p:spPr>
          <a:xfrm>
            <a:off x="457200" y="1524000"/>
            <a:ext cx="2736647" cy="369332"/>
          </a:xfrm>
          <a:prstGeom prst="rect">
            <a:avLst/>
          </a:prstGeom>
          <a:noFill/>
        </p:spPr>
        <p:txBody>
          <a:bodyPr wrap="none" rtlCol="0">
            <a:spAutoFit/>
          </a:bodyPr>
          <a:lstStyle/>
          <a:p>
            <a:r>
              <a:rPr lang="en-US" b="1" dirty="0" smtClean="0"/>
              <a:t>Measured BRDF sampling</a:t>
            </a:r>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3505200" y="1981200"/>
            <a:ext cx="2286000" cy="3429000"/>
          </a:xfrm>
          <a:prstGeom prst="rect">
            <a:avLst/>
          </a:prstGeom>
          <a:noFill/>
          <a:ln w="9525">
            <a:noFill/>
            <a:miter lim="800000"/>
            <a:headEnd/>
            <a:tailEnd/>
          </a:ln>
        </p:spPr>
      </p:pic>
      <p:sp>
        <p:nvSpPr>
          <p:cNvPr id="11" name="TextBox 10"/>
          <p:cNvSpPr txBox="1"/>
          <p:nvPr/>
        </p:nvSpPr>
        <p:spPr>
          <a:xfrm>
            <a:off x="3612716" y="1371600"/>
            <a:ext cx="2039341" cy="646331"/>
          </a:xfrm>
          <a:prstGeom prst="rect">
            <a:avLst/>
          </a:prstGeom>
          <a:noFill/>
        </p:spPr>
        <p:txBody>
          <a:bodyPr wrap="none" rtlCol="0">
            <a:spAutoFit/>
          </a:bodyPr>
          <a:lstStyle/>
          <a:p>
            <a:pPr algn="ctr"/>
            <a:r>
              <a:rPr lang="en-US" b="1" dirty="0" smtClean="0"/>
              <a:t>Direct illumination</a:t>
            </a:r>
            <a:br>
              <a:rPr lang="en-US" b="1" dirty="0" smtClean="0"/>
            </a:br>
            <a:r>
              <a:rPr lang="en-US" b="1" dirty="0" smtClean="0"/>
              <a:t>sampling</a:t>
            </a:r>
            <a:endParaRPr lang="en-US" b="1" dirty="0"/>
          </a:p>
        </p:txBody>
      </p:sp>
      <p:sp>
        <p:nvSpPr>
          <p:cNvPr id="12" name="TextBox 11"/>
          <p:cNvSpPr txBox="1"/>
          <p:nvPr/>
        </p:nvSpPr>
        <p:spPr>
          <a:xfrm>
            <a:off x="3343080" y="5486400"/>
            <a:ext cx="2600520" cy="369332"/>
          </a:xfrm>
          <a:prstGeom prst="rect">
            <a:avLst/>
          </a:prstGeom>
          <a:noFill/>
        </p:spPr>
        <p:txBody>
          <a:bodyPr wrap="none" rtlCol="0">
            <a:spAutoFit/>
          </a:bodyPr>
          <a:lstStyle/>
          <a:p>
            <a:r>
              <a:rPr lang="en-US" dirty="0" smtClean="0"/>
              <a:t>[Wang &amp; </a:t>
            </a:r>
            <a:r>
              <a:rPr lang="en-US" dirty="0" err="1" smtClean="0"/>
              <a:t>Åkerlund</a:t>
            </a:r>
            <a:r>
              <a:rPr lang="en-US" dirty="0" smtClean="0"/>
              <a:t>   2009]</a:t>
            </a:r>
            <a:endParaRPr lang="en-US" dirty="0"/>
          </a:p>
        </p:txBody>
      </p:sp>
      <p:pic>
        <p:nvPicPr>
          <p:cNvPr id="1030" name="Picture 6"/>
          <p:cNvPicPr>
            <a:picLocks noChangeAspect="1" noChangeArrowheads="1"/>
          </p:cNvPicPr>
          <p:nvPr/>
        </p:nvPicPr>
        <p:blipFill>
          <a:blip r:embed="rId4" cstate="print"/>
          <a:srcRect l="7500" r="5000"/>
          <a:stretch>
            <a:fillRect/>
          </a:stretch>
        </p:blipFill>
        <p:spPr bwMode="auto">
          <a:xfrm>
            <a:off x="6019800" y="2514600"/>
            <a:ext cx="2667000" cy="2286000"/>
          </a:xfrm>
          <a:prstGeom prst="rect">
            <a:avLst/>
          </a:prstGeom>
          <a:noFill/>
          <a:ln w="9525">
            <a:noFill/>
            <a:miter lim="800000"/>
            <a:headEnd/>
            <a:tailEnd/>
          </a:ln>
        </p:spPr>
      </p:pic>
      <p:sp>
        <p:nvSpPr>
          <p:cNvPr id="14" name="TextBox 13"/>
          <p:cNvSpPr txBox="1"/>
          <p:nvPr/>
        </p:nvSpPr>
        <p:spPr>
          <a:xfrm>
            <a:off x="6199887" y="1371600"/>
            <a:ext cx="2109873" cy="646331"/>
          </a:xfrm>
          <a:prstGeom prst="rect">
            <a:avLst/>
          </a:prstGeom>
          <a:noFill/>
        </p:spPr>
        <p:txBody>
          <a:bodyPr wrap="none" rtlCol="0">
            <a:spAutoFit/>
          </a:bodyPr>
          <a:lstStyle/>
          <a:p>
            <a:pPr algn="ctr"/>
            <a:r>
              <a:rPr lang="en-US" b="1" dirty="0" smtClean="0"/>
              <a:t>Sampling various </a:t>
            </a:r>
          </a:p>
          <a:p>
            <a:pPr algn="ctr"/>
            <a:r>
              <a:rPr lang="en-US" b="1" dirty="0" smtClean="0"/>
              <a:t>illumination effects</a:t>
            </a:r>
            <a:endParaRPr lang="en-US" b="1" dirty="0"/>
          </a:p>
        </p:txBody>
      </p:sp>
      <p:sp>
        <p:nvSpPr>
          <p:cNvPr id="15" name="TextBox 14"/>
          <p:cNvSpPr txBox="1"/>
          <p:nvPr/>
        </p:nvSpPr>
        <p:spPr>
          <a:xfrm>
            <a:off x="6400800" y="5486400"/>
            <a:ext cx="1831848" cy="369332"/>
          </a:xfrm>
          <a:prstGeom prst="rect">
            <a:avLst/>
          </a:prstGeom>
          <a:noFill/>
        </p:spPr>
        <p:txBody>
          <a:bodyPr wrap="none" rtlCol="0">
            <a:spAutoFit/>
          </a:bodyPr>
          <a:lstStyle/>
          <a:p>
            <a:r>
              <a:rPr lang="en-US" dirty="0" smtClean="0"/>
              <a:t>[Cline et al. 2008]</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endParaRPr lang="en-US" dirty="0" smtClean="0"/>
          </a:p>
          <a:p>
            <a:pPr lvl="1"/>
            <a:endParaRPr lang="en-US" dirty="0" smtClean="0"/>
          </a:p>
          <a:p>
            <a:pPr lvl="1"/>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7</a:t>
            </a:fld>
            <a:endParaRPr lang="en-US" dirty="0">
              <a:solidFill>
                <a:srgbClr val="FFFFFF"/>
              </a:solidFill>
            </a:endParaRPr>
          </a:p>
        </p:txBody>
      </p:sp>
      <p:sp>
        <p:nvSpPr>
          <p:cNvPr id="4" name="Title 3"/>
          <p:cNvSpPr>
            <a:spLocks noGrp="1"/>
          </p:cNvSpPr>
          <p:nvPr>
            <p:ph type="title"/>
          </p:nvPr>
        </p:nvSpPr>
        <p:spPr/>
        <p:txBody>
          <a:bodyPr/>
          <a:lstStyle/>
          <a:p>
            <a:r>
              <a:rPr lang="en-US" dirty="0" smtClean="0"/>
              <a:t>Many-light rendering methods</a:t>
            </a:r>
          </a:p>
        </p:txBody>
      </p:sp>
      <p:pic>
        <p:nvPicPr>
          <p:cNvPr id="2052" name="Picture 4"/>
          <p:cNvPicPr>
            <a:picLocks noChangeAspect="1" noChangeArrowheads="1"/>
          </p:cNvPicPr>
          <p:nvPr/>
        </p:nvPicPr>
        <p:blipFill>
          <a:blip r:embed="rId2" cstate="print"/>
          <a:srcRect/>
          <a:stretch>
            <a:fillRect/>
          </a:stretch>
        </p:blipFill>
        <p:spPr bwMode="auto">
          <a:xfrm>
            <a:off x="914400" y="1436132"/>
            <a:ext cx="2667000" cy="2122129"/>
          </a:xfrm>
          <a:prstGeom prst="rect">
            <a:avLst/>
          </a:prstGeom>
          <a:noFill/>
          <a:ln w="9525">
            <a:noFill/>
            <a:miter lim="800000"/>
            <a:headEnd/>
            <a:tailEnd/>
          </a:ln>
        </p:spPr>
      </p:pic>
      <p:sp>
        <p:nvSpPr>
          <p:cNvPr id="8" name="Rectangle 7"/>
          <p:cNvSpPr/>
          <p:nvPr/>
        </p:nvSpPr>
        <p:spPr>
          <a:xfrm>
            <a:off x="978546" y="1066800"/>
            <a:ext cx="2632452" cy="369332"/>
          </a:xfrm>
          <a:prstGeom prst="rect">
            <a:avLst/>
          </a:prstGeom>
        </p:spPr>
        <p:txBody>
          <a:bodyPr wrap="none">
            <a:spAutoFit/>
          </a:bodyPr>
          <a:lstStyle/>
          <a:p>
            <a:r>
              <a:rPr lang="en-US" b="1" dirty="0" smtClean="0"/>
              <a:t>Basic formulation (VPLs)</a:t>
            </a:r>
          </a:p>
        </p:txBody>
      </p:sp>
      <p:sp>
        <p:nvSpPr>
          <p:cNvPr id="9" name="Rectangle 8"/>
          <p:cNvSpPr/>
          <p:nvPr/>
        </p:nvSpPr>
        <p:spPr>
          <a:xfrm>
            <a:off x="4572000" y="1059418"/>
            <a:ext cx="3733800" cy="369332"/>
          </a:xfrm>
          <a:prstGeom prst="rect">
            <a:avLst/>
          </a:prstGeom>
        </p:spPr>
        <p:txBody>
          <a:bodyPr wrap="square">
            <a:spAutoFit/>
          </a:bodyPr>
          <a:lstStyle/>
          <a:p>
            <a:r>
              <a:rPr lang="en-US" b="1" dirty="0" smtClean="0"/>
              <a:t>Speeding it up: Real-time methods</a:t>
            </a:r>
          </a:p>
        </p:txBody>
      </p:sp>
      <p:sp>
        <p:nvSpPr>
          <p:cNvPr id="10" name="Rectangle 9"/>
          <p:cNvSpPr/>
          <p:nvPr/>
        </p:nvSpPr>
        <p:spPr>
          <a:xfrm>
            <a:off x="1256928" y="4038600"/>
            <a:ext cx="1965603" cy="369332"/>
          </a:xfrm>
          <a:prstGeom prst="rect">
            <a:avLst/>
          </a:prstGeom>
        </p:spPr>
        <p:txBody>
          <a:bodyPr wrap="none">
            <a:spAutoFit/>
          </a:bodyPr>
          <a:lstStyle/>
          <a:p>
            <a:pPr algn="ctr"/>
            <a:r>
              <a:rPr lang="en-US" b="1" dirty="0" smtClean="0"/>
              <a:t>Making it scalable</a:t>
            </a:r>
          </a:p>
        </p:txBody>
      </p:sp>
      <p:sp>
        <p:nvSpPr>
          <p:cNvPr id="11" name="Rectangle 10"/>
          <p:cNvSpPr/>
          <p:nvPr/>
        </p:nvSpPr>
        <p:spPr>
          <a:xfrm>
            <a:off x="5517153" y="4038600"/>
            <a:ext cx="1814920" cy="369332"/>
          </a:xfrm>
          <a:prstGeom prst="rect">
            <a:avLst/>
          </a:prstGeom>
        </p:spPr>
        <p:txBody>
          <a:bodyPr wrap="none">
            <a:spAutoFit/>
          </a:bodyPr>
          <a:lstStyle/>
          <a:p>
            <a:pPr algn="ctr"/>
            <a:r>
              <a:rPr lang="en-US" b="1" dirty="0" smtClean="0"/>
              <a:t>Making it robust</a:t>
            </a:r>
          </a:p>
        </p:txBody>
      </p:sp>
      <p:sp>
        <p:nvSpPr>
          <p:cNvPr id="12" name="Rectangle 11"/>
          <p:cNvSpPr/>
          <p:nvPr/>
        </p:nvSpPr>
        <p:spPr>
          <a:xfrm>
            <a:off x="1524391" y="3516868"/>
            <a:ext cx="1371209" cy="369332"/>
          </a:xfrm>
          <a:prstGeom prst="rect">
            <a:avLst/>
          </a:prstGeom>
        </p:spPr>
        <p:txBody>
          <a:bodyPr wrap="none">
            <a:spAutoFit/>
          </a:bodyPr>
          <a:lstStyle/>
          <a:p>
            <a:r>
              <a:rPr lang="en-US" dirty="0" smtClean="0"/>
              <a:t>[Keller 1997]</a:t>
            </a:r>
          </a:p>
        </p:txBody>
      </p:sp>
      <p:pic>
        <p:nvPicPr>
          <p:cNvPr id="2053" name="Picture 5"/>
          <p:cNvPicPr>
            <a:picLocks noChangeAspect="1" noChangeArrowheads="1"/>
          </p:cNvPicPr>
          <p:nvPr/>
        </p:nvPicPr>
        <p:blipFill>
          <a:blip r:embed="rId3" cstate="print"/>
          <a:srcRect/>
          <a:stretch>
            <a:fillRect/>
          </a:stretch>
        </p:blipFill>
        <p:spPr bwMode="auto">
          <a:xfrm>
            <a:off x="5029200" y="1428751"/>
            <a:ext cx="2819400" cy="2110898"/>
          </a:xfrm>
          <a:prstGeom prst="rect">
            <a:avLst/>
          </a:prstGeom>
          <a:noFill/>
          <a:ln w="9525">
            <a:noFill/>
            <a:miter lim="800000"/>
            <a:headEnd/>
            <a:tailEnd/>
          </a:ln>
        </p:spPr>
      </p:pic>
      <p:sp>
        <p:nvSpPr>
          <p:cNvPr id="14" name="Rectangle 13"/>
          <p:cNvSpPr/>
          <p:nvPr/>
        </p:nvSpPr>
        <p:spPr>
          <a:xfrm>
            <a:off x="5410200" y="3505200"/>
            <a:ext cx="2116605" cy="369332"/>
          </a:xfrm>
          <a:prstGeom prst="rect">
            <a:avLst/>
          </a:prstGeom>
        </p:spPr>
        <p:txBody>
          <a:bodyPr wrap="none">
            <a:spAutoFit/>
          </a:bodyPr>
          <a:lstStyle/>
          <a:p>
            <a:r>
              <a:rPr lang="en-US" dirty="0" smtClean="0"/>
              <a:t>[</a:t>
            </a:r>
            <a:r>
              <a:rPr lang="en-US" dirty="0" err="1" smtClean="0"/>
              <a:t>Ritschel</a:t>
            </a:r>
            <a:r>
              <a:rPr lang="en-US" dirty="0" smtClean="0"/>
              <a:t> et al. 2008]</a:t>
            </a:r>
          </a:p>
        </p:txBody>
      </p:sp>
      <p:pic>
        <p:nvPicPr>
          <p:cNvPr id="2054" name="Picture 6"/>
          <p:cNvPicPr>
            <a:picLocks noChangeAspect="1" noChangeArrowheads="1"/>
          </p:cNvPicPr>
          <p:nvPr/>
        </p:nvPicPr>
        <p:blipFill>
          <a:blip r:embed="rId4" cstate="print"/>
          <a:srcRect/>
          <a:stretch>
            <a:fillRect/>
          </a:stretch>
        </p:blipFill>
        <p:spPr bwMode="auto">
          <a:xfrm>
            <a:off x="914400" y="4343400"/>
            <a:ext cx="2667000" cy="2000250"/>
          </a:xfrm>
          <a:prstGeom prst="rect">
            <a:avLst/>
          </a:prstGeom>
          <a:noFill/>
          <a:ln w="9525">
            <a:noFill/>
            <a:miter lim="800000"/>
            <a:headEnd/>
            <a:tailEnd/>
          </a:ln>
        </p:spPr>
      </p:pic>
      <p:sp>
        <p:nvSpPr>
          <p:cNvPr id="16" name="Rectangle 15"/>
          <p:cNvSpPr/>
          <p:nvPr/>
        </p:nvSpPr>
        <p:spPr>
          <a:xfrm>
            <a:off x="1219200" y="6336268"/>
            <a:ext cx="1996380" cy="369332"/>
          </a:xfrm>
          <a:prstGeom prst="rect">
            <a:avLst/>
          </a:prstGeom>
        </p:spPr>
        <p:txBody>
          <a:bodyPr wrap="none">
            <a:spAutoFit/>
          </a:bodyPr>
          <a:lstStyle/>
          <a:p>
            <a:r>
              <a:rPr lang="en-US" dirty="0" smtClean="0"/>
              <a:t>[Walter et al. 2005]</a:t>
            </a:r>
          </a:p>
        </p:txBody>
      </p:sp>
      <p:pic>
        <p:nvPicPr>
          <p:cNvPr id="2056" name="Picture 8"/>
          <p:cNvPicPr>
            <a:picLocks noChangeAspect="1" noChangeArrowheads="1"/>
          </p:cNvPicPr>
          <p:nvPr/>
        </p:nvPicPr>
        <p:blipFill>
          <a:blip r:embed="rId5" cstate="print"/>
          <a:srcRect/>
          <a:stretch>
            <a:fillRect/>
          </a:stretch>
        </p:blipFill>
        <p:spPr bwMode="auto">
          <a:xfrm>
            <a:off x="5105400" y="4343400"/>
            <a:ext cx="2638425" cy="2000250"/>
          </a:xfrm>
          <a:prstGeom prst="rect">
            <a:avLst/>
          </a:prstGeom>
          <a:noFill/>
          <a:ln w="9525">
            <a:noFill/>
            <a:miter lim="800000"/>
            <a:headEnd/>
            <a:tailEnd/>
          </a:ln>
        </p:spPr>
      </p:pic>
      <p:sp>
        <p:nvSpPr>
          <p:cNvPr id="19" name="Rectangle 18"/>
          <p:cNvSpPr/>
          <p:nvPr/>
        </p:nvSpPr>
        <p:spPr>
          <a:xfrm>
            <a:off x="5331044" y="6324600"/>
            <a:ext cx="2187137" cy="369332"/>
          </a:xfrm>
          <a:prstGeom prst="rect">
            <a:avLst/>
          </a:prstGeom>
        </p:spPr>
        <p:txBody>
          <a:bodyPr wrap="none">
            <a:spAutoFit/>
          </a:bodyPr>
          <a:lstStyle/>
          <a:p>
            <a:pPr algn="ctr"/>
            <a:r>
              <a:rPr lang="en-US" dirty="0" smtClean="0"/>
              <a:t>[K</a:t>
            </a:r>
            <a:r>
              <a:rPr lang="cs-CZ" dirty="0" err="1" smtClean="0"/>
              <a:t>řivánek</a:t>
            </a:r>
            <a:r>
              <a:rPr lang="cs-CZ" dirty="0" smtClean="0"/>
              <a:t> </a:t>
            </a:r>
            <a:r>
              <a:rPr lang="cs-CZ" dirty="0" err="1" smtClean="0"/>
              <a:t>et</a:t>
            </a:r>
            <a:r>
              <a:rPr lang="cs-CZ" dirty="0" smtClean="0"/>
              <a:t> </a:t>
            </a:r>
            <a:r>
              <a:rPr lang="cs-CZ" dirty="0" err="1" smtClean="0"/>
              <a:t>al</a:t>
            </a:r>
            <a:r>
              <a:rPr lang="en-US" dirty="0" smtClean="0"/>
              <a:t>. 20</a:t>
            </a:r>
            <a:r>
              <a:rPr lang="cs-CZ" dirty="0" smtClean="0"/>
              <a:t>10</a:t>
            </a:r>
            <a:r>
              <a:rPr lang="en-US" dirty="0" smtClean="0"/>
              <a: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4424"/>
            <a:ext cx="8229600" cy="5286375"/>
          </a:xfrm>
        </p:spPr>
        <p:txBody>
          <a:bodyPr/>
          <a:lstStyle/>
          <a:p>
            <a:r>
              <a:rPr lang="en-US" dirty="0" smtClean="0"/>
              <a:t>No-</a:t>
            </a:r>
            <a:r>
              <a:rPr lang="en-US" dirty="0" err="1" smtClean="0"/>
              <a:t>precomputation</a:t>
            </a:r>
            <a:r>
              <a:rPr lang="en-US" dirty="0" smtClean="0"/>
              <a:t> </a:t>
            </a:r>
          </a:p>
          <a:p>
            <a:pPr lvl="1"/>
            <a:r>
              <a:rPr lang="en-US" dirty="0" smtClean="0"/>
              <a:t>Real-time many-light methods</a:t>
            </a:r>
          </a:p>
          <a:p>
            <a:pPr lvl="1"/>
            <a:r>
              <a:rPr lang="en-US" dirty="0" smtClean="0"/>
              <a:t>Other stuff </a:t>
            </a:r>
          </a:p>
          <a:p>
            <a:r>
              <a:rPr lang="en-US" dirty="0" err="1" smtClean="0"/>
              <a:t>Precomputed</a:t>
            </a:r>
            <a:r>
              <a:rPr lang="en-US" dirty="0" smtClean="0"/>
              <a:t> radiance transfer (PRT) </a:t>
            </a:r>
          </a:p>
          <a:p>
            <a:pPr lvl="1"/>
            <a:r>
              <a:rPr lang="en-US" dirty="0" smtClean="0"/>
              <a:t>Light transport as a linear operator </a:t>
            </a:r>
          </a:p>
          <a:p>
            <a:pPr lvl="1"/>
            <a:r>
              <a:rPr lang="en-US" dirty="0" smtClean="0"/>
              <a:t>Spherical harmonics PRT </a:t>
            </a:r>
          </a:p>
          <a:p>
            <a:pPr lvl="1"/>
            <a:r>
              <a:rPr lang="en-US" dirty="0" smtClean="0"/>
              <a:t>Wavelet PRT </a:t>
            </a:r>
          </a:p>
          <a:p>
            <a:pPr lvl="1"/>
            <a:r>
              <a:rPr lang="en-US" dirty="0" smtClean="0"/>
              <a:t>Separable BRDF approximation </a:t>
            </a:r>
          </a:p>
          <a:p>
            <a:pPr lvl="1"/>
            <a:r>
              <a:rPr lang="en-US" dirty="0" smtClean="0"/>
              <a:t>Direct-to-Indirect Transfer </a:t>
            </a:r>
          </a:p>
          <a:p>
            <a:pPr lvl="1"/>
            <a:r>
              <a:rPr lang="en-US" dirty="0" smtClean="0"/>
              <a:t>Non-linear operator approximations </a:t>
            </a:r>
          </a:p>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8</a:t>
            </a:fld>
            <a:endParaRPr lang="en-US" dirty="0">
              <a:solidFill>
                <a:srgbClr val="FFFFFF"/>
              </a:solidFill>
            </a:endParaRPr>
          </a:p>
        </p:txBody>
      </p:sp>
      <p:sp>
        <p:nvSpPr>
          <p:cNvPr id="4" name="Title 3"/>
          <p:cNvSpPr>
            <a:spLocks noGrp="1"/>
          </p:cNvSpPr>
          <p:nvPr>
            <p:ph type="title"/>
          </p:nvPr>
        </p:nvSpPr>
        <p:spPr>
          <a:xfrm>
            <a:off x="0" y="85725"/>
            <a:ext cx="9144000" cy="857250"/>
          </a:xfrm>
        </p:spPr>
        <p:txBody>
          <a:bodyPr/>
          <a:lstStyle/>
          <a:p>
            <a:r>
              <a:rPr lang="en-US" dirty="0" smtClean="0"/>
              <a:t>Real-time GI for Games &amp; Other Apps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9</a:t>
            </a:fld>
            <a:endParaRPr lang="en-US" dirty="0">
              <a:solidFill>
                <a:srgbClr val="FFFFFF"/>
              </a:solidFill>
            </a:endParaRPr>
          </a:p>
        </p:txBody>
      </p:sp>
      <p:sp>
        <p:nvSpPr>
          <p:cNvPr id="4" name="Title 3"/>
          <p:cNvSpPr>
            <a:spLocks noGrp="1"/>
          </p:cNvSpPr>
          <p:nvPr>
            <p:ph type="title"/>
          </p:nvPr>
        </p:nvSpPr>
        <p:spPr/>
        <p:txBody>
          <a:bodyPr/>
          <a:lstStyle/>
          <a:p>
            <a:r>
              <a:rPr lang="en-US" dirty="0" smtClean="0"/>
              <a:t>Metropolis </a:t>
            </a:r>
            <a:r>
              <a:rPr lang="cs-CZ" dirty="0" smtClean="0"/>
              <a:t>sampling </a:t>
            </a:r>
            <a:r>
              <a:rPr lang="en-US" dirty="0" smtClean="0"/>
              <a:t>&amp; </a:t>
            </a:r>
            <a:r>
              <a:rPr lang="cs-CZ" dirty="0" err="1" smtClean="0"/>
              <a:t>apps</a:t>
            </a:r>
            <a:endParaRPr lang="en-US" dirty="0" smtClean="0"/>
          </a:p>
        </p:txBody>
      </p:sp>
      <p:sp>
        <p:nvSpPr>
          <p:cNvPr id="6" name="TextBox 5"/>
          <p:cNvSpPr txBox="1"/>
          <p:nvPr/>
        </p:nvSpPr>
        <p:spPr>
          <a:xfrm>
            <a:off x="1062863" y="990600"/>
            <a:ext cx="2751074" cy="369332"/>
          </a:xfrm>
          <a:prstGeom prst="rect">
            <a:avLst/>
          </a:prstGeom>
          <a:noFill/>
        </p:spPr>
        <p:txBody>
          <a:bodyPr wrap="none" rtlCol="0">
            <a:spAutoFit/>
          </a:bodyPr>
          <a:lstStyle/>
          <a:p>
            <a:pPr algn="ctr"/>
            <a:r>
              <a:rPr lang="en-US" b="1" dirty="0" smtClean="0"/>
              <a:t>Metropolis light transport</a:t>
            </a:r>
            <a:endParaRPr lang="en-US" b="1" dirty="0"/>
          </a:p>
        </p:txBody>
      </p:sp>
      <p:sp>
        <p:nvSpPr>
          <p:cNvPr id="8" name="TextBox 7"/>
          <p:cNvSpPr txBox="1"/>
          <p:nvPr/>
        </p:nvSpPr>
        <p:spPr>
          <a:xfrm>
            <a:off x="1294902" y="3505200"/>
            <a:ext cx="2362698" cy="369332"/>
          </a:xfrm>
          <a:prstGeom prst="rect">
            <a:avLst/>
          </a:prstGeom>
          <a:noFill/>
        </p:spPr>
        <p:txBody>
          <a:bodyPr wrap="none" rtlCol="0">
            <a:spAutoFit/>
          </a:bodyPr>
          <a:lstStyle/>
          <a:p>
            <a:pPr algn="ctr"/>
            <a:r>
              <a:rPr lang="en-US" dirty="0" smtClean="0"/>
              <a:t>[</a:t>
            </a:r>
            <a:r>
              <a:rPr lang="en-US" dirty="0" err="1" smtClean="0"/>
              <a:t>Veach</a:t>
            </a:r>
            <a:r>
              <a:rPr lang="en-US" dirty="0" smtClean="0"/>
              <a:t> &amp; </a:t>
            </a:r>
            <a:r>
              <a:rPr lang="en-US" dirty="0" err="1" smtClean="0"/>
              <a:t>Guibas</a:t>
            </a:r>
            <a:r>
              <a:rPr lang="en-US" dirty="0" smtClean="0"/>
              <a:t>, 1997]</a:t>
            </a:r>
            <a:endParaRPr lang="en-US" dirty="0"/>
          </a:p>
        </p:txBody>
      </p:sp>
      <p:pic>
        <p:nvPicPr>
          <p:cNvPr id="9" name="Picture 2"/>
          <p:cNvPicPr>
            <a:picLocks noChangeAspect="1" noChangeArrowheads="1"/>
          </p:cNvPicPr>
          <p:nvPr/>
        </p:nvPicPr>
        <p:blipFill>
          <a:blip r:embed="rId2" cstate="print"/>
          <a:srcRect/>
          <a:stretch>
            <a:fillRect/>
          </a:stretch>
        </p:blipFill>
        <p:spPr bwMode="auto">
          <a:xfrm>
            <a:off x="731520" y="1295400"/>
            <a:ext cx="3535680" cy="22098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866395" y="1295400"/>
            <a:ext cx="3314700" cy="2209800"/>
          </a:xfrm>
          <a:prstGeom prst="rect">
            <a:avLst/>
          </a:prstGeom>
          <a:noFill/>
          <a:ln w="9525">
            <a:noFill/>
            <a:miter lim="800000"/>
            <a:headEnd/>
            <a:tailEnd/>
          </a:ln>
        </p:spPr>
      </p:pic>
      <p:sp>
        <p:nvSpPr>
          <p:cNvPr id="13" name="TextBox 12"/>
          <p:cNvSpPr txBox="1"/>
          <p:nvPr/>
        </p:nvSpPr>
        <p:spPr>
          <a:xfrm>
            <a:off x="4800600" y="990600"/>
            <a:ext cx="3560590" cy="369332"/>
          </a:xfrm>
          <a:prstGeom prst="rect">
            <a:avLst/>
          </a:prstGeom>
          <a:noFill/>
        </p:spPr>
        <p:txBody>
          <a:bodyPr wrap="none" rtlCol="0">
            <a:spAutoFit/>
          </a:bodyPr>
          <a:lstStyle/>
          <a:p>
            <a:pPr algn="ctr"/>
            <a:r>
              <a:rPr lang="en-US" b="1" dirty="0" smtClean="0"/>
              <a:t>Energy redistribution path tracing</a:t>
            </a:r>
            <a:endParaRPr lang="en-US" b="1" dirty="0"/>
          </a:p>
        </p:txBody>
      </p:sp>
      <p:sp>
        <p:nvSpPr>
          <p:cNvPr id="14" name="TextBox 13"/>
          <p:cNvSpPr txBox="1"/>
          <p:nvPr/>
        </p:nvSpPr>
        <p:spPr>
          <a:xfrm>
            <a:off x="5719967" y="3505200"/>
            <a:ext cx="1823833" cy="369332"/>
          </a:xfrm>
          <a:prstGeom prst="rect">
            <a:avLst/>
          </a:prstGeom>
          <a:noFill/>
        </p:spPr>
        <p:txBody>
          <a:bodyPr wrap="none" rtlCol="0">
            <a:spAutoFit/>
          </a:bodyPr>
          <a:lstStyle/>
          <a:p>
            <a:pPr algn="ctr"/>
            <a:r>
              <a:rPr lang="en-US" dirty="0" smtClean="0"/>
              <a:t>[Cline et al. 2005]</a:t>
            </a:r>
            <a:endParaRPr lang="en-US" dirty="0"/>
          </a:p>
        </p:txBody>
      </p:sp>
      <p:sp>
        <p:nvSpPr>
          <p:cNvPr id="15" name="TextBox 14"/>
          <p:cNvSpPr txBox="1"/>
          <p:nvPr/>
        </p:nvSpPr>
        <p:spPr>
          <a:xfrm>
            <a:off x="997530" y="3886200"/>
            <a:ext cx="2784737" cy="369332"/>
          </a:xfrm>
          <a:prstGeom prst="rect">
            <a:avLst/>
          </a:prstGeom>
          <a:noFill/>
        </p:spPr>
        <p:txBody>
          <a:bodyPr wrap="none" rtlCol="0">
            <a:spAutoFit/>
          </a:bodyPr>
          <a:lstStyle/>
          <a:p>
            <a:pPr algn="ctr"/>
            <a:r>
              <a:rPr lang="en-US" b="1" dirty="0" smtClean="0"/>
              <a:t>Metropolis photon tracing</a:t>
            </a:r>
            <a:endParaRPr lang="en-US" b="1" dirty="0"/>
          </a:p>
        </p:txBody>
      </p:sp>
      <p:sp>
        <p:nvSpPr>
          <p:cNvPr id="16" name="TextBox 15"/>
          <p:cNvSpPr txBox="1"/>
          <p:nvPr/>
        </p:nvSpPr>
        <p:spPr>
          <a:xfrm>
            <a:off x="979437" y="6336268"/>
            <a:ext cx="2697213" cy="369332"/>
          </a:xfrm>
          <a:prstGeom prst="rect">
            <a:avLst/>
          </a:prstGeom>
          <a:noFill/>
        </p:spPr>
        <p:txBody>
          <a:bodyPr wrap="none" rtlCol="0">
            <a:spAutoFit/>
          </a:bodyPr>
          <a:lstStyle/>
          <a:p>
            <a:pPr algn="ctr"/>
            <a:r>
              <a:rPr lang="en-US" dirty="0" smtClean="0"/>
              <a:t>[Hachisuka &amp; Jensen 2011]</a:t>
            </a:r>
            <a:endParaRPr lang="en-US" dirty="0"/>
          </a:p>
        </p:txBody>
      </p:sp>
      <p:pic>
        <p:nvPicPr>
          <p:cNvPr id="3077" name="Picture 5"/>
          <p:cNvPicPr>
            <a:picLocks noChangeAspect="1" noChangeArrowheads="1"/>
          </p:cNvPicPr>
          <p:nvPr/>
        </p:nvPicPr>
        <p:blipFill>
          <a:blip r:embed="rId4" cstate="print"/>
          <a:srcRect/>
          <a:stretch>
            <a:fillRect/>
          </a:stretch>
        </p:blipFill>
        <p:spPr bwMode="auto">
          <a:xfrm>
            <a:off x="685800" y="4198672"/>
            <a:ext cx="3276600" cy="217707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5029200" y="4191000"/>
            <a:ext cx="3048000" cy="2163097"/>
          </a:xfrm>
          <a:prstGeom prst="rect">
            <a:avLst/>
          </a:prstGeom>
          <a:noFill/>
          <a:ln w="9525">
            <a:noFill/>
            <a:miter lim="800000"/>
            <a:headEnd/>
            <a:tailEnd/>
          </a:ln>
        </p:spPr>
      </p:pic>
      <p:sp>
        <p:nvSpPr>
          <p:cNvPr id="19" name="TextBox 18"/>
          <p:cNvSpPr txBox="1"/>
          <p:nvPr/>
        </p:nvSpPr>
        <p:spPr>
          <a:xfrm>
            <a:off x="4946134" y="3886200"/>
            <a:ext cx="3172600" cy="369332"/>
          </a:xfrm>
          <a:prstGeom prst="rect">
            <a:avLst/>
          </a:prstGeom>
          <a:noFill/>
        </p:spPr>
        <p:txBody>
          <a:bodyPr wrap="none" rtlCol="0">
            <a:spAutoFit/>
          </a:bodyPr>
          <a:lstStyle/>
          <a:p>
            <a:pPr algn="ctr"/>
            <a:r>
              <a:rPr lang="en-US" b="1" dirty="0" smtClean="0"/>
              <a:t>Metropolis </a:t>
            </a:r>
            <a:r>
              <a:rPr lang="en-US" b="1" dirty="0" err="1" smtClean="0"/>
              <a:t>env</a:t>
            </a:r>
            <a:r>
              <a:rPr lang="en-US" b="1" dirty="0" smtClean="0"/>
              <a:t>. map sampling</a:t>
            </a:r>
            <a:endParaRPr lang="en-US" b="1" dirty="0"/>
          </a:p>
        </p:txBody>
      </p:sp>
      <p:sp>
        <p:nvSpPr>
          <p:cNvPr id="20" name="TextBox 19"/>
          <p:cNvSpPr txBox="1"/>
          <p:nvPr/>
        </p:nvSpPr>
        <p:spPr>
          <a:xfrm>
            <a:off x="5263531" y="6324600"/>
            <a:ext cx="2625334" cy="369332"/>
          </a:xfrm>
          <a:prstGeom prst="rect">
            <a:avLst/>
          </a:prstGeom>
          <a:noFill/>
        </p:spPr>
        <p:txBody>
          <a:bodyPr wrap="none" rtlCol="0">
            <a:spAutoFit/>
          </a:bodyPr>
          <a:lstStyle/>
          <a:p>
            <a:pPr algn="ctr"/>
            <a:r>
              <a:rPr lang="en-US" dirty="0" smtClean="0"/>
              <a:t>[</a:t>
            </a:r>
            <a:r>
              <a:rPr lang="en-US" dirty="0" err="1" smtClean="0"/>
              <a:t>Ghosh</a:t>
            </a:r>
            <a:r>
              <a:rPr lang="en-US" dirty="0" smtClean="0"/>
              <a:t> &amp; </a:t>
            </a:r>
            <a:r>
              <a:rPr lang="en-US" dirty="0" err="1" smtClean="0"/>
              <a:t>Heindrich</a:t>
            </a:r>
            <a:r>
              <a:rPr lang="en-US" dirty="0" smtClean="0"/>
              <a:t> 2006]</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14064</TotalTime>
  <Words>2248</Words>
  <Application>Microsoft Office PowerPoint</Application>
  <PresentationFormat>On-screen Show (4:3)</PresentationFormat>
  <Paragraphs>347</Paragraphs>
  <Slides>43</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Default Design</vt:lpstr>
      <vt:lpstr>Rovnice</vt:lpstr>
      <vt:lpstr>Equation</vt:lpstr>
      <vt:lpstr>Selected Topics in Global Illumination Computation</vt:lpstr>
      <vt:lpstr>Global illumination</vt:lpstr>
      <vt:lpstr>Diffuse inter-reflection</vt:lpstr>
      <vt:lpstr>Why is GI important?</vt:lpstr>
      <vt:lpstr>Syllabus discussion</vt:lpstr>
      <vt:lpstr>Data-driven importance sampling</vt:lpstr>
      <vt:lpstr>Many-light rendering methods</vt:lpstr>
      <vt:lpstr>Real-time GI for Games &amp; Other Apps</vt:lpstr>
      <vt:lpstr>Metropolis sampling &amp; apps</vt:lpstr>
      <vt:lpstr>Participating media</vt:lpstr>
      <vt:lpstr>Subsurface scattering</vt:lpstr>
      <vt:lpstr>Appearance modeling</vt:lpstr>
      <vt:lpstr>A little more exotic stuff</vt:lpstr>
      <vt:lpstr>Rules &amp; Organization</vt:lpstr>
      <vt:lpstr>Student participation</vt:lpstr>
      <vt:lpstr>Student evaluation</vt:lpstr>
      <vt:lpstr>Books &amp; other sources</vt:lpstr>
      <vt:lpstr>A brief review of  physically-based rendering</vt:lpstr>
      <vt:lpstr>Required knowledge</vt:lpstr>
      <vt:lpstr>Rendering</vt:lpstr>
      <vt:lpstr>Radiance</vt:lpstr>
      <vt:lpstr>Direct vs. indirect illumination</vt:lpstr>
      <vt:lpstr>Where does the light go then?</vt:lpstr>
      <vt:lpstr>Light reflection</vt:lpstr>
      <vt:lpstr>Light reflection – BRDF</vt:lpstr>
      <vt:lpstr>BRDF components</vt:lpstr>
      <vt:lpstr>Local reflection integral</vt:lpstr>
      <vt:lpstr>Light transport</vt:lpstr>
      <vt:lpstr>Rendering equation</vt:lpstr>
      <vt:lpstr>Rendering eqn vs. reflection integral</vt:lpstr>
      <vt:lpstr>Solving RE – Recursion</vt:lpstr>
      <vt:lpstr>Solving RE – Recursion</vt:lpstr>
      <vt:lpstr>Monte Carlo integration</vt:lpstr>
      <vt:lpstr>Monte Carlo integration</vt:lpstr>
      <vt:lpstr>Applying MC to rendering</vt:lpstr>
      <vt:lpstr>Distribution Ray Tracing</vt:lpstr>
      <vt:lpstr>Distribution Ray Tracing</vt:lpstr>
      <vt:lpstr>Unbiased vs. consistent estimator</vt:lpstr>
      <vt:lpstr>Unbiased / consistent GI algorithms</vt:lpstr>
      <vt:lpstr>GI Algorithms: Pros and Cons</vt:lpstr>
      <vt:lpstr>GI Algorithms: Pros and Cons</vt:lpstr>
      <vt:lpstr>Unbiased vs. consistent GI algorithm</vt:lpstr>
      <vt:lpstr>There’s more to realistic rendering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 Selected Topics in Global Illumination Computation (NPGR031)</dc:title>
  <dc:creator>Jaroslav Křivánek</dc:creator>
  <cp:lastModifiedBy>Jaroslav Křivánek</cp:lastModifiedBy>
  <cp:revision>2530</cp:revision>
  <dcterms:created xsi:type="dcterms:W3CDTF">2006-08-16T00:00:00Z</dcterms:created>
  <dcterms:modified xsi:type="dcterms:W3CDTF">2012-02-22T23:30:18Z</dcterms:modified>
</cp:coreProperties>
</file>